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notesMasterIdLst>
    <p:notesMasterId r:id="rId3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2004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22000" dirty="0"/>
          </a:p>
        </p:txBody>
      </p:sp>
      <p:sp>
        <p:nvSpPr>
          <p:cNvPr id="3" name="Shape 1"/>
          <p:cNvSpPr/>
          <p:nvPr/>
        </p:nvSpPr>
        <p:spPr>
          <a:xfrm>
            <a:off x="3840480" y="1280160"/>
            <a:ext cx="0" cy="2560320"/>
          </a:xfrm>
          <a:prstGeom prst="line">
            <a:avLst/>
          </a:prstGeom>
          <a:noFill/>
          <a:ln w="12700">
            <a:solidFill>
              <a:srgbClr val="233A4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11480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SECTION 2: LANGGRAPH 1.0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4114800" y="1554480"/>
            <a:ext cx="45720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1.0: stateful runtime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114800" y="2560320"/>
            <a:ext cx="45720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State, nodes, persistence, HITL. Production-ready durable execution: агенты, которые переживают падение сервера и одобряются человеком.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NODES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Узлы: синхронные и асинхронные функции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asyncio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out: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sync_node(state: State):                 # обычная функция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{"out": "sync-ok"}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async def async_node(state: State):          # async тоже работает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await asyncio.sleep(0)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return {"out": "async-ok"}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g.add_node("s", sync_node)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g.add_node("a", async_node)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g.add_edge("s", "a")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g.add_edge("a",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print(app.invoke({"out": ""}))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print(asyncio.run(app.ainvoke({"out": ""})))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24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langchain-ai.github.io/langgraph/concepts/low_level/#nodes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NODES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Command -- узел сам решает, куда идти дальше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Literal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def decide(state: State) -&gt; Command[Literal["inc", "halt"]]: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Command(update, goto) -- обновляет state и сам выбирает узел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if state["n"] &lt; 3: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Command(update={"n": state["n"] + 1}, goto="inc")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Command(update={}, goto="halt")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g.add_node("decide", decide)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g.add_node("inc",    inc)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g.add_node("halt",   lambda s: 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"decide")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g.add_edge("inc", "decide")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g.add_edge("halt",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print(app.invoke({"n": 0}))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langchain-ai.github.io/langgraph/concepts/low_level/#command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ROUTING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Conditional edges: routing по содержимому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needs_tool: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answer: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agent(state: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"model-output"}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tool_node(state: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"tool-output"}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route(state: State)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возвращаем ключ, который есть в path_map ниже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"tool_node" if state["needs_tool"] else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g.add_node("agent",     agent)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g.add_node("tool_node", tool_node)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g.add_edge(START,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g.add_conditional_edges("agent", route,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"tool_node": "tool_node",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END: 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g.add_edge("tool_node",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print(app.invoke({"needs_tool": True, "answer": ""}))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28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langchain-ai.github.io/langgraph/concepts/low_level/#conditional-edges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ROUTING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Циклы: agentic loop без рекурсии в коде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агентный цикл: agent &lt;-&gt; tools, выход когда done=true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done: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iter: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agent(state: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{"iter": state["iter"] + 1, "done": state["iter"] &gt;= 3}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maybe_continue(state: State)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"agent" if not state["done"] else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g.add_node("agent", agent)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g.add_conditional_edges("agent", maybe_continue, {"agent": "agent", END: END})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print(app.invoke({"done": False, "iter": 0}))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agent крутится 3 раза, потом уходит в END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langchain-ai.github.io/langgraph/concepts/low_level/#cycles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InMemorySaver + thread_id: stateful сессии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messages: Annotated[list, add_messages]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echo(state: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last = state["messages"][-1]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{"messages": [{"role": "assistant", "content": f"echo: {last.content}"}]}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g.add_node("echo", echo)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"echo")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g.add_edge("echo",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checkpointer -- обязателен для thread persistence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checkpointer = InMemorySaver()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g.compile(checkpointer=checkpointer)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cfg = {"configurable": {"thread_id": "user-1"}}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app.invoke({"messages": [{"role": "user", "content": "hi"}]},  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app.invoke({"messages": [{"role": "user", "content": "again"}]},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второй вызов видит все сообщения первого: thread persistence работает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26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SqliteSaver и PostgresSaver для production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36576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SQLite -- файл на диске, идеален для dev / small-prod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langgraph.checkpoint.sqlite import SqliteSaver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with SqliteSaver.from_conn_string("./checkpoints.db") as cp: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app = g.compile(checkpointer=cp)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app.invoke({"messages": []},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данные переживают рестарт процесса.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Для asyncio-варианта -- aiosqlite.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754880" y="1325880"/>
            <a:ext cx="393192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4983480" y="1371600"/>
            <a:ext cx="347472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Postgres -- production-grade, multi-instance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langgraph.checkpoint.postgres import PostgresSaver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DB = "postgresql://user:pass@host:5432/lg"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with PostgresSaver.from_conn_string(DB) as cp: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первый запуск создаст schema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cp.setup()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 = g.compile(checkpointer=cp)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app.invoke({"messages": []}, cfg)
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langchain-ai.github.io/langgraph/concepts/persistence/#checkpointer-implementations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 /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StateSnapshot -- что лежит в checkpoint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После invoke можно достать текущий snapshot: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snapshot = app.get_state(cfg)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snapshot -- это StateSnapshot с полями: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.config     -- thread_id + checkpoint_id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.metadata   -- step, source, writes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.values     -- текущие значения всех каналов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.next       -- tuple узлов, которые будут выполняться следующими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  .tasks      -- PregelTask с pending/result/error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print(snapshot.next)        # ()  -- граф завершён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print(snapshot.values["messages"][-1].content)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langchain-ai.github.io/langgraph/concepts/persistence/#state-snapshot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TIME TRAVEL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get_state_history: вся история шагов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Каждый super-step -- отдельный checkpoint в thread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history = list(app.get_state_history(cfg))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history[0]  -- последний шаг (самый свежий)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history[-1] -- самый первый (начало сессии)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i, snap in enumerate(history):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print(i, snap.metadata.get("step"), snap.values.get("iter"))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replays = форк от любого прошлого snapshot: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old = history[2].config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app.invoke(None, old)   # переигрывает только следующие шаги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langchain-ai.github.io/langgraph/concepts/persistence/#time-travel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TIME TRAVEL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update_state: форкнуть состояние и пойти другой веткой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patch значения канала прямо в snapshot -- создаётся новый checkpoint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app.update_state(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cfg,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values={"messages": [{"role": "user", "content": "rewind"}]},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as_node="user_input",   # от имени какого узла пишем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Дальше invoke(None, cfg) переигрывает граф с нового состояния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app.invoke(None,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Типичный приём: "что если пользователь сказал не X, а Y?" --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ответвляемся, смотрим альтернативный прогон без потери истории.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langchain-ai.github.io/langgraph/concepts/persistence/#update-state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 + Command(resume=): пауза на человеке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interrupt,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question: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approved: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ask(state: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interrupt() -- пауза. Возвращает значение из Command(resume=...)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answer = interrupt({"question": "Approve sending this message?"})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{"approved": answer == "yes"}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g.add_node("ask", ask)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"ask")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g.add_edge("ask",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g.compile(checkpointer=InMemorySaver())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cfg = {"configurable": {"thread_id": "approval-1"}}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app.invoke({"question": "send email", "approved": False}, cfg)   # пауза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result = app.invoke(Command(resume="yes"), cfg)                  # resume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print(result["approved"])  # -&gt; True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langchain-ai.github.io/langgraph/concepts/human_in_the_loop/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WHY LANGGRAPH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Зачем LangGraph: что не может обычный LangChain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3200400"/>
          </a:xfrm>
          <a:prstGeom prst="roundRect">
            <a:avLst>
              <a:gd name="adj" fmla="val 228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LCEL хорош для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простых pipeline (prompt | model | parser)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одного прохода без ветвлений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read-only чатов без state между вызовами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3200400"/>
          </a:xfrm>
          <a:prstGeom prst="roundRect">
            <a:avLst>
              <a:gd name="adj" fmla="val 2286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32004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LCEL не даёт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циклов и произвольной топологии графа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first-class persistence и time-travel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настоящей паузы на human approval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multi-agent и параллельных веток (Send)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восстановления после падения посреди long-run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blog.langchain.com/langchain-langgraph-1dot0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Как выглядит HITL-цикл снаружи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3200400"/>
          </a:xfrm>
          <a:prstGeom prst="roundRect">
            <a:avLst>
              <a:gd name="adj" fmla="val 228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Серверная сторона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graph.invoke(input, cfg)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Внутри узла вызван interrupt(payload)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Граф замораживается, состояние в checkpointer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4. Возвращается GraphInterrupt с payload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5. Сервер ждёт -- пользователь думает часы/дни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3200400"/>
          </a:xfrm>
          <a:prstGeom prst="roundRect">
            <a:avLst>
              <a:gd name="adj" fmla="val 228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32004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Клиентская сторона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UI получает payload, рисует форму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Пользователь жмёт Approve / Reject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UI делает POST /threads/{id}/resume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4. Сервер вызывает graph.invoke(Command(resume=answer), cfg)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5. Граф оживает с того же узла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blog.langchain.com/langchain-langgraph-1dot0 (HITL section)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Multi-turn approval: узел review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Узел review -- маршрутизация по ответу человека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interrupt,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plan: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executed: bool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plan(state: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{"plan": "step-A; step-B; step-C"}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def review(state: State) -&gt; Command: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interrupt() возвращает ответ из Command(resume=...)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decision = interrupt({"plan": state["plan"]})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decision == "approve":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Command(goto="execute")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decision == "abort":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Command(goto=END)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Command(goto="plan")  # перепланировать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execute(state: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{"executed": True}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3657600"/>
            <a:ext cx="8229600" cy="594360"/>
          </a:xfrm>
          <a:prstGeom prst="roundRect">
            <a:avLst>
              <a:gd name="adj" fmla="val 12308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3657600"/>
            <a:ext cx="73152" cy="5943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37490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402336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Полный пример со сборкой графа -- на следующем слайде.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langchain-ai.github.io/langgraph/how-tos/human_in_the_loop/cycle/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/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Multi-turn approval: сборка графа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plan, review, execute -- из предыдущего слайда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g.add_node("plan",    plan)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g.add_node("review",  review)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g.add_node("execute", execute)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g.add_edge(START, "plan")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g.add_edge("plan", "review")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g.add_edge("execute",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g.compile(checkpointer=InMemorySaver())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Цикл: каждый review -- это пауза; Command(goto=...) -- ответвление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plan -&gt; review -&gt; (approve: execute | abort: END | else: plan)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app.invoke({"plan": "", "executed": False}, cfg)         # пауза 1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app.invoke(Command(resume="approve"), cfg)               # resume -&gt; execute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langchain-ai.github.io/langgraph/how-tos/human_in_the_loop/cycle/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SUBGRAPHS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Subgraphs: композитность и изоляция state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SubState(TypedDict):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internal: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inner(state: SubState):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{"internal": "sub-output"}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Собираем subgraph -- у него свой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 = StateGraph(SubState)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sub.add_node("inner", inner)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sub.add_edge(START, "inner")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sub.add_edge("inner",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sub_compiled = sub.compile()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Вставляем как обычный узел в родительский граф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ParentState(TypedDict):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out: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parent = StateGraph(ParentState)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parent.add_node("sub_block", sub_compiled)   # &lt;- subgraph целиком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parent.add_edge(START, "sub_block")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parent.add_edge("sub_block",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parent.compile()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print(app.invoke({"out": ""}))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26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langchain-ai.github.io/langgraph/concepts/subgraphs/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STREAMING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Пять режимов stream_mode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cfg = {"configurable": {"thread_id": "u1"}}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values    -- весь state после каждого super-step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snap in app.stream({"messages": []}, cfg, stream_mode="values"):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print(snap["messages"][-1].content)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updates   -- delta: только что вернул каждый узел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upd in app.stream({"messages": []}, cfg, stream_mode="updates"):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print(upd)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events    -- низкоуровневые события (start, end, error, interrupt)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ev in app.stream({"messages": []}, cfg, stream_mode="events"):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print(ev["event"], ev["name"])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messages  -- токены LLM по мере генерации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tok, meta in app.stream({"messages": []}, cfg, stream_mode="messages"):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print(tok.content, end="|")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custom    -- только то, что узлы пишут через get_stream_writer()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chunk in app.stream({"messages": []}, cfg, stream_mode="custom"):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langchain-ai.github.io/langgraph/concepts/streaming/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STREAMING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Custom stream: пишем из узла как хотим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langgraph.config import get_stream_writer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total: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progress(state: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writer = get_stream_writer()      # доступен только во время выполнения узла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for i in range(3):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writer({"progress": i, "phase": "thinking"})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return {"total": 3}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g.add_node("progress", progress)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"progress")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g.add_edge("progress",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в UI -- только custom-чанки, без промежуточного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app.stream({"total": 0}, stream_mode="custom"):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22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langchain-ai.github.io/langgraph/concepts/streaming/#custom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calling: tools + LLM binding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langchain_openai import ChatOpenAI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add(a: int, b: int) -&gt; int: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"Add two numbers."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a + b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tools = [add]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llm = ChatOpenAI(model="gpt-4o-mini").bind_tools(tools)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messages: Annotated[list, add_messages]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agent(state: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{"messages": [llm.invoke(state["messages"])]}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route(state: State)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last = state["messages"][-1]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"tools" if getattr(last, "tool_calls", None) else END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3657600"/>
            <a:ext cx="8229600" cy="594360"/>
          </a:xfrm>
          <a:prstGeom prst="roundRect">
            <a:avLst>
              <a:gd name="adj" fmla="val 12308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3657600"/>
            <a:ext cx="73152" cy="5943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374904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402336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Сборка графа и запуск -- на следующем слайде.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langchain-ai.github.io/langgraph/how-tos/tool-calling/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25</a:t>
            </a:r>
            <a:endParaRPr lang="en-US" sz="9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calling: сборка графа и запуск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langgraph.prebuilt import ToolNode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tools, llm, agent, route -- из предыдущего слайда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g.add_node("agent", agent)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g.add_node("tools", ToolNode(tools))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g.add_conditional_edges("agent", route, {"tools": "tools", END: END})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g.add_edge("tools", "agent")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Цикл: agent решает -&gt; tools исполняет -&gt; agent снова читает результат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result = app.invoke({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"messages": [{"role": "user", "content": "What is 2 + 3?"}]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langchain-ai.github.io/langgraph/how-tos/tool-calling/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26</a:t>
            </a:r>
            <a:endParaRPr lang="en-US" sz="9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STUDIO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Studio: визуальный debugger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2743200"/>
          </a:xfrm>
          <a:prstGeom prst="roundRect">
            <a:avLst>
              <a:gd name="adj" fmla="val 2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27432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это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Desktop IDE и web-UI для отладки графов. Показывает граф, каждый super-step, state на каждом шаге, время на узел.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2743200"/>
          </a:xfrm>
          <a:prstGeom prst="roundRect">
            <a:avLst>
              <a:gd name="adj" fmla="val 2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27432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умеет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запускать граф интерактивно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ставить breakpoints на узлах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модифицировать state вручную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редактировать узлы и перезапускать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экспорт trace в LangSmith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3840480"/>
            <a:ext cx="8229600" cy="731520"/>
          </a:xfrm>
          <a:prstGeom prst="roundRect">
            <a:avLst>
              <a:gd name="adj" fmla="val 100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 txBox="1"/>
          <p:nvPr/>
        </p:nvSpPr>
        <p:spPr>
          <a:xfrm>
            <a:off x="685800" y="388620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запуск: langgraph dev  -- поднимает Studio на http://localhost:8123
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langchain-ai.github.io/langgraph/concepts/langgraph_studio/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27</a:t>
            </a:r>
            <a:endParaRPr lang="en-US" sz="9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PLATFORM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Deploy через LangGraph Platform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1188720"/>
          </a:xfrm>
          <a:prstGeom prst="roundRect">
            <a:avLst>
              <a:gd name="adj" fmla="val 6154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langgraph.json -- declarative config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"graphs": {"agent": "./agent.py:graph"},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"env":  "./.env",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"python_version": "3.11"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2560320"/>
            <a:ext cx="8229600" cy="1828800"/>
          </a:xfrm>
          <a:prstGeom prst="roundRect">
            <a:avLst>
              <a:gd name="adj" fmla="val 40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685800" y="260604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CLI: локальный dev-сервер и deploy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langgraph dev       # локальный API + Studio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langgraph up        # Docker-compose stack (Redis + API + Studio)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langgraph deploy    # пуш в LangGraph Platform (managed)
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langchain-ai.github.io/langgraph/concepts/langgraph_platform/ (managed: scaling, queue, persistent threads, observability)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28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INSTALL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Установка: одна команда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1188720"/>
          </a:xfrm>
          <a:prstGeom prst="roundRect">
            <a:avLst>
              <a:gd name="adj" fmla="val 6154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50292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-U langgraph
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2606040"/>
            <a:ext cx="5486400" cy="1828800"/>
          </a:xfrm>
          <a:prstGeom prst="roundRect">
            <a:avLst>
              <a:gd name="adj" fmla="val 4000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685800" y="2651760"/>
            <a:ext cx="50292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extras: postgres / sqlite checkpointers -- отдельные пакеты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-U langgraph langgraph-checkpoint-postgres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-U langgraph langgraph-checkpoint-sqlite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JS / TypeScript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npm install @langchain/langgraph @langchain/langgraph-checkpoint
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217920" y="1325880"/>
            <a:ext cx="2468880" cy="3200400"/>
          </a:xfrm>
          <a:prstGeom prst="roundRect">
            <a:avLst>
              <a:gd name="adj" fmla="val 2963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6217920" y="1325880"/>
            <a:ext cx="73152" cy="32004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446520" y="1417320"/>
            <a:ext cx="2148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446520" y="164592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в коробке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6446520" y="1965960"/>
            <a:ext cx="214884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state, persistence, HITL, streaming, ToolNode, subgraph API. Никаких внешних сервисов кроме самого рантайма.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pypi.org/project/langgraph (langgraph 1.2.6, 2026-06-18)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NEW IN 1.0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нового в LangGraph 1.0: четыре фичи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Durable execution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Состояние персистится автоматически. Падение сервера посреди long-run -- граф восстанавливается ровно с точки остановки.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first-class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interrupt() -- стабильный API, multi-day approval workflows без костылей.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2834640"/>
            <a:ext cx="411480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283464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292608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85800" y="315468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 persistence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85800" y="3474720"/>
            <a:ext cx="379476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InMemorySaver / SqliteSaver / PostgresSaver -- first-class контракты, а не отдельный набор фич.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4754880" y="2834640"/>
            <a:ext cx="3931920" cy="1371600"/>
          </a:xfrm>
          <a:prstGeom prst="roundRect">
            <a:avLst>
              <a:gd name="adj" fmla="val 5333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754880" y="2834640"/>
            <a:ext cx="73152" cy="13716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23" name="Text 21"/>
          <p:cNvSpPr/>
          <p:nvPr/>
        </p:nvSpPr>
        <p:spPr>
          <a:xfrm>
            <a:off x="4983480" y="292608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983480" y="315468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Breaking changes</a:t>
            </a:r>
            <a:endParaRPr lang="en-US" sz="2000" dirty="0"/>
          </a:p>
        </p:txBody>
      </p:sp>
      <p:sp>
        <p:nvSpPr>
          <p:cNvPr id="25" name="Text 23"/>
          <p:cNvSpPr/>
          <p:nvPr/>
        </p:nvSpPr>
        <p:spPr>
          <a:xfrm>
            <a:off x="4983480" y="3474720"/>
            <a:ext cx="36118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langgraph.prebuilt.create_react_agent -&gt; langchain.agents.create_agent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MemorySaver -&gt; InMemorySaver (новый alias)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semver: стабильно до 2.0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changelog.langchain.com/announcements/langgraph-1-0-is-now-generally-available (bonus 1.2: fault tolerance middleware -- retries / timeouts / error handlers)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29</a:t>
            </a:r>
            <a:endParaRPr lang="en-US" sz="9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TYPESCRIPT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@langchain/langgraph -- JS/TS-аналог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import { StateGraph, START, END, Annotation } from "@langchain/langgraph";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import { MemorySaver }               from "@langchain/langgraph-checkpoint";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State = Annotation.Root({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messages: Annotation({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reducer: (a, b) =&gt; a.concat(b),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default: () =&gt; 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}),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g = new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.addNode("echo", (s) =&gt; 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messages: [{ role: "assistant", content: "echo: " + s.messages.at(-1).content }],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.addEdge(START, "echo")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.addEdge("echo", END);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app = g.compile({ checkpointer: new MemorySaver()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const cfg = { configurable: { thread_id: "t1" } };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result = await app.invoke({ messages: [{ role: "user", content: "hi" }] }, cfg);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github.com/langchain-ai/langgraphjs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30</a:t>
            </a:r>
            <a:endParaRPr lang="en-US" sz="9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WHEN TO USE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Когда LangGraph, когда остаться на LCEL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1737360"/>
            <a:ext cx="374904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Агент крутится в цикле (tool calls + retry)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Нужна пауза на human approval / review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Long-running workflow переживает рестарт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Сложная топология: ветвления, merge, map-reduce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Multi-agent: subgraphs + Send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Time-travel и replay для отладки
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466344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84632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846320" y="1737360"/>
            <a:ext cx="374904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Простой pipeline prompt | model | parser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Один проход без state между вызовами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Read-only чат без persistence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Быстрый прототип без долгоживущего state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Команда не готова к concepts: channels/reducers/Send
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blog.langchain.com/langchain-langgraph-1dot0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31</a:t>
            </a:r>
            <a:endParaRPr lang="en-US" sz="9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BRIDGE TO SECTION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Мостик к Deep 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1645920"/>
          </a:xfrm>
          <a:prstGeom prst="roundRect">
            <a:avLst>
              <a:gd name="adj" fmla="val 4444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6459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мы только что разобрали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State, nodes, edges, persistence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HITL через interrupt + Command(resume)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Subgraphs, streaming, ToolNode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Deploy через LangGraph Platform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754880" y="1325880"/>
            <a:ext cx="3931920" cy="1645920"/>
          </a:xfrm>
          <a:prstGeom prst="roundRect">
            <a:avLst>
              <a:gd name="adj" fmla="val 4444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54880" y="1325880"/>
            <a:ext cx="73152" cy="1645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4983480" y="1417320"/>
            <a:ext cx="3611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983480" y="1645920"/>
            <a:ext cx="3611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дальше (Section 3)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83480" y="1965960"/>
            <a:ext cx="3611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Agents -- это готовая архитектура поверх LangGraph: planning tool, filesystem, subagents, middleware. create_deep_agent -- одна функция вместо сотни строк boilerplate.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3108960"/>
            <a:ext cx="8229600" cy="1188720"/>
          </a:xfrm>
          <a:prstGeom prst="roundRect">
            <a:avLst>
              <a:gd name="adj" fmla="val 6154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3108960"/>
            <a:ext cx="73152" cy="11887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32004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85800" y="34290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Связь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85800" y="3749040"/>
            <a:ext cx="79095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 из deepagents==0.6.11 -- это обёртка, которая собирает граф LangGraph с planning tool, файловой системой и subagents. Внутри всё, что мы видели: StateGraph, Command, interrupt, subgraphs.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(README)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32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как TypedDict -- первая итерация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question: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answer:  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steps:   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answer(state: State) -&gt; dict: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{"answer": f"echo: {state['question']}", "steps": 1}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builder.add_node("answer", answer)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builder.add_edge(START, "answer")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builder.add_edge("answer",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graph = builder.compile()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print(graph.invoke({"question": "hi", "steps": 0}))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-&gt; {'question': 'hi', 'answer': 'echo: hi', 'steps': 1}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~17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Annotated + add_messages -- каналы с reducer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reducer add_messages склеивает списки сообщений по правилам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messages: Annotated[list, add_messages]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echo(state: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last = state["messages"][-1]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return {"messages": [{"role": "assistant", "content": f"echo: {last.content}"}]}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g.add_node("echo", echo)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"echo")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g.add_edge("echo",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print(app.invoke({"messages": [{"role": "user", "content": "hi"}]}))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langchain-ai.github.io/langgraph/concepts/low_level/#reducers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3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operator.add -- аккумуляция для list-канала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operator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каждый узел возвращает кусок списка, operator.add склеивает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log:    Annotated[list[str], operator.add]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tokens: Annotated[int,   operator.add]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step(state: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{"log": ["step-1"], "tokens": 12}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another(state: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{"log": ["step-2"], "tokens": 7}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g.add_node("a", step)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g.add_node("b", another)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"a")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g.add_edge("a", "b")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g.add_edge("b",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print(app.invoke({"log": [], "tokens": 0}))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{'log': ['step-1', 'step-2'], 'tokens': 19}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25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langchain-ai.github.io/langgraph/concepts/low_level/#reducers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 /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dataclass + LastValue -- когда хочется типизации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dataclasses import dataclass, 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 import Annotated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langgraph.graph.message import add_messages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@dataclass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question:  str = 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dataclass + Annotated -- каналы работают точно так же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messages:  Annotated[list, add_messages] = field(default_factory=list)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approved:  bool = False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greet(state: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{"messages": [{"role": "assistant", "content": f"hi, {state.question}"}]}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g.add_node("greet", greet)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g.add_edge(START, "greet")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g.add_edge("greet", 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print(app.invoke(State(question="alex")))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langchain-ai.github.io/langgraph/concepts/low_level/#dataclass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 / 1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StateGraph: builder.compile() -- базовый граф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typing_extensions import TypedDict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n: int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inc(state: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{"n": state["n"] + 1}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builder.add_node("inc", inc)        # регистрируем узел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builder.add_edge(START, "inc")      # поток входа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builder.add_edge("inc", END)        # поток выхода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graph = builder.compile()           # компиляция -- граф готов к invoke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print(graph.invoke({"n": 0}))       # -&gt; {'n': 1}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langchain-ai.github.io/langgraph/concepts/low_level/#stategraph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 / 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START, END и поток данных через рёбра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337560"/>
          </a:xfrm>
          <a:prstGeom prst="roundRect">
            <a:avLst>
              <a:gd name="adj" fmla="val 219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685800" y="1371600"/>
            <a:ext cx="7772400" cy="324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START и END -- это специальные sentinel-узлы, не callable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langgraph.graph import StateGraph, START, 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State(TypedDict):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text: str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upper(state: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{"text": state["text"].upper()}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exclaim(state: State):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{"text": state["text"] + "!"}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 = StateGraph(State)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g.add_node("upper",   upper)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g.add_node("exclaim", exclaim)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g.add_edge(START, "upper")         # вход в граф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g.add_edge("upper",   "exclaim")   # внутреннее ребро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g.add_edge("exclaim", END)         # выход из графа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app = g.compile()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print(app.invoke({"text": "hi"}))  # -&gt; {'text': 'HI!'}
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85800" y="44622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~18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langchain-ai.github.io/langgraph/concepts/low_level/#why-langgraph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LangChain Evolution: Section 2 -- LangGraph 1.0</dc:title>
  <dc:subject>LangGraph 1.0 state, nodes, persistence, HITL</dc:subject>
  <dc:creator>PptxGenJS</dc:creator>
  <cp:lastModifiedBy>PptxGenJS</cp:lastModifiedBy>
  <cp:revision>1</cp:revision>
  <dcterms:created xsi:type="dcterms:W3CDTF">2026-06-21T22:20:47Z</dcterms:created>
  <dcterms:modified xsi:type="dcterms:W3CDTF">2026-06-21T22:20:47Z</dcterms:modified>
</cp:coreProperties>
</file>