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slideMasters/slideMaster22.xml" ContentType="application/vnd.openxmlformats-officedocument.presentationml.slideMaster+xml"/>
  <Override PartName="/ppt/slides/slide22.xml" ContentType="application/vnd.openxmlformats-officedocument.presentationml.slide+xml"/>
  <Override PartName="/ppt/slideMasters/slideMaster23.xml" ContentType="application/vnd.openxmlformats-officedocument.presentationml.slideMaster+xml"/>
  <Override PartName="/ppt/slides/slide23.xml" ContentType="application/vnd.openxmlformats-officedocument.presentationml.slide+xml"/>
  <Override PartName="/ppt/slideMasters/slideMaster24.xml" ContentType="application/vnd.openxmlformats-officedocument.presentationml.slideMaster+xml"/>
  <Override PartName="/ppt/slides/slide24.xml" ContentType="application/vnd.openxmlformats-officedocument.presentationml.slide+xml"/>
  <Override PartName="/ppt/slideMasters/slideMaster25.xml" ContentType="application/vnd.openxmlformats-officedocument.presentationml.slideMaster+xml"/>
  <Override PartName="/ppt/slides/slide25.xml" ContentType="application/vnd.openxmlformats-officedocument.presentationml.slide+xml"/>
  <Override PartName="/ppt/slideMasters/slideMaster26.xml" ContentType="application/vnd.openxmlformats-officedocument.presentationml.slideMaster+xml"/>
  <Override PartName="/ppt/slides/slide26.xml" ContentType="application/vnd.openxmlformats-officedocument.presentationml.slide+xml"/>
  <Override PartName="/ppt/slideMasters/slideMaster27.xml" ContentType="application/vnd.openxmlformats-officedocument.presentationml.slideMaster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notesMasterIdLst>
    <p:notesMasterId r:id="rId29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31" Type="http://schemas.openxmlformats.org/officeDocument/2006/relationships/viewProps" Target="viewProps.xml"/><Relationship Id="rId32" Type="http://schemas.openxmlformats.org/officeDocument/2006/relationships/theme" Target="theme/theme1.xml"/><Relationship Id="rId3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2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2.xml"/>
		</Relationships>
</file>

<file path=ppt/notesSlides/_rels/notesSlide2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3.xml"/>
		</Relationships>
</file>

<file path=ppt/notesSlides/_rels/notesSlide2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4.xml"/>
		</Relationships>
</file>

<file path=ppt/notesSlides/_rels/notesSlide2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5.xml"/>
		</Relationships>
</file>

<file path=ppt/notesSlides/_rels/notesSlide2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6.xml"/>
		</Relationships>
</file>

<file path=ppt/notesSlides/_rels/notesSlide2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7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228600" cy="514350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3" name="Shape 1"/>
          <p:cNvSpPr/>
          <p:nvPr/>
        </p:nvSpPr>
        <p:spPr>
          <a:xfrm>
            <a:off x="640080" y="502920"/>
            <a:ext cx="2194560" cy="329184"/>
          </a:xfrm>
          <a:prstGeom prst="roundRect">
            <a:avLst>
              <a:gd name="adj" fmla="val 50000"/>
            </a:avLst>
          </a:prstGeom>
          <a:solidFill>
            <a:srgbClr val="219EBC"/>
          </a:solidFill>
          <a:ln/>
        </p:spPr>
      </p:sp>
      <p:sp>
        <p:nvSpPr>
          <p:cNvPr id="4" name="Text 2"/>
          <p:cNvSpPr/>
          <p:nvPr/>
        </p:nvSpPr>
        <p:spPr>
          <a:xfrm>
            <a:off x="640080" y="502920"/>
            <a:ext cx="219456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spc="400" kern="0" dirty="0">
                <a:solidFill>
                  <a:srgbClr val="0A1A2A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1  |  CHAINS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051560"/>
            <a:ext cx="539496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56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LangChain 1.0</a:t>
            </a:r>
            <a:endParaRPr lang="en-US" sz="5600" dirty="0"/>
          </a:p>
        </p:txBody>
      </p:sp>
      <p:sp>
        <p:nvSpPr>
          <p:cNvPr id="6" name="Text 4"/>
          <p:cNvSpPr/>
          <p:nvPr/>
        </p:nvSpPr>
        <p:spPr>
          <a:xfrm>
            <a:off x="640080" y="1965960"/>
            <a:ext cx="82296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600" dirty="0">
                <a:solidFill>
                  <a:srgbClr val="8ECAE6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chains, LCEL, agents, retrievers</a:t>
            </a:r>
            <a:endParaRPr lang="en-US" sz="2600" dirty="0"/>
          </a:p>
        </p:txBody>
      </p:sp>
      <p:sp>
        <p:nvSpPr>
          <p:cNvPr id="7" name="Text 5"/>
          <p:cNvSpPr/>
          <p:nvPr/>
        </p:nvSpPr>
        <p:spPr>
          <a:xfrm>
            <a:off x="640080" y="2606040"/>
            <a:ext cx="5212080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3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Фундамент: композиция через LCEL (| pipe), унифицированный init_chat_model, output parsers, retrievers, tools, память, middleware. Всё, что нужно, чтобы собрать production-ready LLM-приложение до перехода к LangGraph и Deep Agents.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6126480" y="1417320"/>
            <a:ext cx="2606040" cy="2788920"/>
          </a:xfrm>
          <a:prstGeom prst="roundRect">
            <a:avLst>
              <a:gd name="adj" fmla="val 3509"/>
            </a:avLst>
          </a:prstGeom>
          <a:solidFill>
            <a:srgbClr val="142B3F"/>
          </a:solidFill>
          <a:ln w="12700">
            <a:solidFill>
              <a:srgbClr val="233A4F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6263640" y="1600200"/>
            <a:ext cx="23317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8ECAE6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prompt  |  model  |  parser</a:t>
            </a:r>
            <a:endParaRPr lang="en-US" sz="1400" dirty="0"/>
          </a:p>
        </p:txBody>
      </p:sp>
      <p:sp>
        <p:nvSpPr>
          <p:cNvPr id="10" name="Shape 8"/>
          <p:cNvSpPr/>
          <p:nvPr/>
        </p:nvSpPr>
        <p:spPr>
          <a:xfrm>
            <a:off x="6492240" y="2103120"/>
            <a:ext cx="1874520" cy="457200"/>
          </a:xfrm>
          <a:prstGeom prst="roundRect">
            <a:avLst>
              <a:gd name="adj" fmla="val 12000"/>
            </a:avLst>
          </a:prstGeom>
          <a:solidFill>
            <a:srgbClr val="0F1E2E"/>
          </a:solidFill>
          <a:ln w="15875">
            <a:solidFill>
              <a:srgbClr val="8ECAE6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6492240" y="2103120"/>
            <a:ext cx="18745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8ECAE6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ChatPromptTemplate</a:t>
            </a:r>
            <a:endParaRPr lang="en-US" sz="1300" dirty="0"/>
          </a:p>
        </p:txBody>
      </p:sp>
      <p:sp>
        <p:nvSpPr>
          <p:cNvPr id="12" name="Shape 10"/>
          <p:cNvSpPr/>
          <p:nvPr/>
        </p:nvSpPr>
        <p:spPr>
          <a:xfrm>
            <a:off x="6492240" y="2834640"/>
            <a:ext cx="1874520" cy="457200"/>
          </a:xfrm>
          <a:prstGeom prst="roundRect">
            <a:avLst>
              <a:gd name="adj" fmla="val 12000"/>
            </a:avLst>
          </a:prstGeom>
          <a:solidFill>
            <a:srgbClr val="0F1E2E"/>
          </a:solidFill>
          <a:ln w="15875">
            <a:solidFill>
              <a:srgbClr val="219EBC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6492240" y="2834640"/>
            <a:ext cx="18745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219EBC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ChatModel</a:t>
            </a:r>
            <a:endParaRPr lang="en-US" sz="1300" dirty="0"/>
          </a:p>
        </p:txBody>
      </p:sp>
      <p:sp>
        <p:nvSpPr>
          <p:cNvPr id="14" name="Shape 12"/>
          <p:cNvSpPr/>
          <p:nvPr/>
        </p:nvSpPr>
        <p:spPr>
          <a:xfrm>
            <a:off x="6492240" y="3566160"/>
            <a:ext cx="1874520" cy="457200"/>
          </a:xfrm>
          <a:prstGeom prst="roundRect">
            <a:avLst>
              <a:gd name="adj" fmla="val 12000"/>
            </a:avLst>
          </a:prstGeom>
          <a:solidFill>
            <a:srgbClr val="0F1E2E"/>
          </a:solidFill>
          <a:ln w="15875">
            <a:solidFill>
              <a:srgbClr val="FFB703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6492240" y="3566160"/>
            <a:ext cx="187452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OutputParser</a:t>
            </a:r>
            <a:endParaRPr lang="en-US" sz="1300" dirty="0"/>
          </a:p>
        </p:txBody>
      </p:sp>
      <p:sp>
        <p:nvSpPr>
          <p:cNvPr id="16" name="Text 14"/>
          <p:cNvSpPr/>
          <p:nvPr/>
        </p:nvSpPr>
        <p:spPr>
          <a:xfrm>
            <a:off x="6492240" y="2587752"/>
            <a:ext cx="1874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|</a:t>
            </a:r>
            <a:endParaRPr lang="en-US" sz="1600" dirty="0"/>
          </a:p>
        </p:txBody>
      </p:sp>
      <p:sp>
        <p:nvSpPr>
          <p:cNvPr id="17" name="Text 15"/>
          <p:cNvSpPr/>
          <p:nvPr/>
        </p:nvSpPr>
        <p:spPr>
          <a:xfrm>
            <a:off x="6492240" y="3319272"/>
            <a:ext cx="187452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|</a:t>
            </a:r>
            <a:endParaRPr lang="en-US" sz="1600" dirty="0"/>
          </a:p>
        </p:txBody>
      </p:sp>
      <p:sp>
        <p:nvSpPr>
          <p:cNvPr id="18" name="Text 16"/>
          <p:cNvSpPr/>
          <p:nvPr/>
        </p:nvSpPr>
        <p:spPr>
          <a:xfrm>
            <a:off x="6126480" y="4251960"/>
            <a:ext cx="2606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композиция через LCEL</a:t>
            </a:r>
            <a:endParaRPr lang="en-US" sz="1100" dirty="0"/>
          </a:p>
        </p:txBody>
      </p:sp>
      <p:sp>
        <p:nvSpPr>
          <p:cNvPr id="19" name="Text 17"/>
          <p:cNvSpPr/>
          <p:nvPr/>
        </p:nvSpPr>
        <p:spPr>
          <a:xfrm>
            <a:off x="640080" y="461772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00" spc="300" kern="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27 СЛАЙДОВ  |  PYTHON &gt;= 1.0  |  ЛЕТО 2026</a:t>
            </a:r>
            <a:endParaRPr lang="en-US" sz="1000" dirty="0"/>
          </a:p>
        </p:txBody>
      </p:sp>
      <p:sp>
        <p:nvSpPr>
          <p:cNvPr id="20" name="Text 18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</a:t>
            </a:r>
            <a:endParaRPr lang="en-US" sz="1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1: CHAINS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StrOutputParser -- самый частый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71600"/>
            <a:ext cx="8229600" cy="2971800"/>
          </a:xfrm>
          <a:prstGeom prst="roundRect">
            <a:avLst>
              <a:gd name="adj" fmla="val 246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41732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examples/parser_str.py:1-17</a:t>
            </a:r>
            <a:endParaRPr lang="en-US" sz="10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91640"/>
            <a:ext cx="7772400" cy="2606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langchain_core.prompts import ChatPromptTemplate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langchain_core.output_parsers import StrOutputParser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langchain.chat_models import init_chat_model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prompt = ChatPromptTemplate.from_messages([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("system", "Translate to French."),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("human", "{text}"),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])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model = init_chat_model("openai:gpt-4.1-mini")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Склеиваем через LCEL: prompt | model | parser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chain = prompt | model | StrOutputParser()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Теперь на выходе str, а не AIMessage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result = chain.invoke({"text": "Hello world"})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print(type(result).__name__, "-&gt;", result)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&gt;&gt;&gt; str -&gt; "Bonjour le monde"
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685800" y="414223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17 lines, card fits ~14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457200" y="4434840"/>
            <a:ext cx="8229600" cy="274320"/>
          </a:xfrm>
          <a:prstGeom prst="roundRect">
            <a:avLst>
              <a:gd name="adj" fmla="val 26667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457200" y="4434840"/>
            <a:ext cx="73152" cy="27432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2" name="Text 10"/>
          <p:cNvSpPr/>
          <p:nvPr/>
        </p:nvSpPr>
        <p:spPr>
          <a:xfrm>
            <a:off x="685800" y="452628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685800" y="4800600"/>
            <a:ext cx="7909560" cy="-182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StrOutputParser просто достает .content из AIMessage. Без него пришлось бы делать result.content вручную.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python.langchain.com/docs/concepts/output_parsers/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10</a:t>
            </a:r>
            <a:endParaRPr lang="en-US" sz="1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1: CHAINS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PydanticOutputParser -- типизированный выход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71600"/>
            <a:ext cx="8229600" cy="2971800"/>
          </a:xfrm>
          <a:prstGeom prst="roundRect">
            <a:avLst>
              <a:gd name="adj" fmla="val 246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41732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examples/parser_pydantic.py:1-20</a:t>
            </a:r>
            <a:endParaRPr lang="en-US" sz="10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91640"/>
            <a:ext cx="7772400" cy="2606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pydantic import BaseModel, Field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langchain_core.prompts import ChatPromptTemplate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langchain_core.output_parsers import PydanticOutputParser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langchain.chat_models import init_chat_model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class MovieReview(BaseModel):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title: str = Field(description="Movie title")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rating: int = Field(description="Rating from 1 to 10")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summary: str = Field(description="One-sentence summary")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parser = PydanticOutputParser(pydantic_object=MovieReview)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prompt = ChatPromptTemplate.from_messages([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("system", "Extract review fields.\n{format_instructions}"),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("human", "{review_text}"),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]).partial(format_instructions=parser.get_format_instructions())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chain = prompt | init_chat_model("openai:gpt-4.1-mini") | parser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review = chain.invoke({"review_text": "Inception was brilliant. 9/10."})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print(review.title, review.rating, review.summary)
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685800" y="414223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20 lines, card fits ~14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457200" y="4434840"/>
            <a:ext cx="8229600" cy="274320"/>
          </a:xfrm>
          <a:prstGeom prst="roundRect">
            <a:avLst>
              <a:gd name="adj" fmla="val 26667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457200" y="4434840"/>
            <a:ext cx="73152" cy="274320"/>
          </a:xfrm>
          <a:prstGeom prst="rect">
            <a:avLst/>
          </a:prstGeom>
          <a:solidFill>
            <a:srgbClr val="4EC9B0"/>
          </a:solidFill>
          <a:ln/>
        </p:spPr>
      </p:sp>
      <p:sp>
        <p:nvSpPr>
          <p:cNvPr id="12" name="Text 10"/>
          <p:cNvSpPr/>
          <p:nvPr/>
        </p:nvSpPr>
        <p:spPr>
          <a:xfrm>
            <a:off x="685800" y="452628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SUCCESS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685800" y="4800600"/>
            <a:ext cx="7909560" cy="-182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В v1.0 рекомендуется model.with_structured_output(Schema) -- он использует tool calling и точнее.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python.langchain.com/docs/how_to/pydantic_output_parser/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11</a:t>
            </a:r>
            <a:endParaRPr lang="en-US" sz="10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1: CHAINS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with_structured_output -- рекомендованный путь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71600"/>
            <a:ext cx="8229600" cy="2971800"/>
          </a:xfrm>
          <a:prstGeom prst="roundRect">
            <a:avLst>
              <a:gd name="adj" fmla="val 246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41732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examples/structured.py:1-17</a:t>
            </a:r>
            <a:endParaRPr lang="en-US" sz="10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91640"/>
            <a:ext cx="7772400" cy="2606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pydantic import BaseModel, Field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langchain.chat_models import init_chat_model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class Weather(BaseModel):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city: str = Field(description="City name")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temperature_c: float = Field(description="Temperature in Celsius")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conditions: str = Field(description="Weather summary")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Один вызов -- и модель возвращает типизированный Pydantic-объект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model = init_chat_model("openai:gpt-4.1-mini")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structured = model.with_structured_output(Weather)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result: Weather = structured.invoke("Weather in Paris?")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print(result.city, result.temperature_c, result.conditions)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method="json_mode" -- если провайдер не поддерживает tool calling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structured_json = model.with_structured_output(Weather, method="json_mode")
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685800" y="414223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17 lines, card fits ~14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457200" y="4434840"/>
            <a:ext cx="8229600" cy="274320"/>
          </a:xfrm>
          <a:prstGeom prst="roundRect">
            <a:avLst>
              <a:gd name="adj" fmla="val 26667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457200" y="4434840"/>
            <a:ext cx="73152" cy="27432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2" name="Text 10"/>
          <p:cNvSpPr/>
          <p:nvPr/>
        </p:nvSpPr>
        <p:spPr>
          <a:xfrm>
            <a:off x="685800" y="452628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685800" y="4800600"/>
            <a:ext cx="7909560" cy="-182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Под капотом: tool calling или provider-native JSON mode. Без extra LLM-вызовов, в один проход.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python.langchain.com/docs/how_to/structured_output/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12</a:t>
            </a:r>
            <a:endParaRPr lang="en-US" sz="1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1: CHAINS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| -- декларативная композиция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71600"/>
            <a:ext cx="8229600" cy="2971800"/>
          </a:xfrm>
          <a:prstGeom prst="roundRect">
            <a:avLst>
              <a:gd name="adj" fmla="val 246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41732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examples/lcel_intro.py:1-19</a:t>
            </a:r>
            <a:endParaRPr lang="en-US" sz="10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91640"/>
            <a:ext cx="7772400" cy="2606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langchain_core.prompts import ChatPromptTemplate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langchain_core.output_parsers import StrOutputParser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langchain.chat_models import init_chat_model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prompt = ChatPromptTemplate.from_messages([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("system", "You are a {style} assistant."),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("human", "{question}"),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])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model = init_chat_model("openai:gpt-4.1-mini")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prompt, model, parser -- все три реализуют Runnable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Оператор | склеивает их в один chain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chain = prompt | model | StrOutputParser()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type(chain) -&gt; RunnableSequence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print(type(chain).__name__)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invoke -&gt; dict на вход, str на выход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print(chain.invoke({"style": "concise", "question": "What is LCEL?"}))
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685800" y="414223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19 lines, card fits ~14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457200" y="4434840"/>
            <a:ext cx="8229600" cy="274320"/>
          </a:xfrm>
          <a:prstGeom prst="roundRect">
            <a:avLst>
              <a:gd name="adj" fmla="val 26667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457200" y="4434840"/>
            <a:ext cx="73152" cy="274320"/>
          </a:xfrm>
          <a:prstGeom prst="rect">
            <a:avLst/>
          </a:prstGeom>
          <a:solidFill>
            <a:srgbClr val="4EC9B0"/>
          </a:solidFill>
          <a:ln/>
        </p:spPr>
      </p:sp>
      <p:sp>
        <p:nvSpPr>
          <p:cNvPr id="12" name="Text 10"/>
          <p:cNvSpPr/>
          <p:nvPr/>
        </p:nvSpPr>
        <p:spPr>
          <a:xfrm>
            <a:off x="685800" y="452628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SUCCESS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685800" y="4800600"/>
            <a:ext cx="7909560" cy="-182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Runnable -- единый контракт: invoke / batch / stream / ainvoke / abatch / astream / async stream.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python.langchain.com/docs/concepts/lcel/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13</a:t>
            </a:r>
            <a:endParaRPr lang="en-US" sz="10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1: CHAINS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invoke / batch / stream -- без смены кода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71600"/>
            <a:ext cx="8229600" cy="2971800"/>
          </a:xfrm>
          <a:prstGeom prst="roundRect">
            <a:avLst>
              <a:gd name="adj" fmla="val 246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41732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examples/runnable_modes.py:1-16</a:t>
            </a:r>
            <a:endParaRPr lang="en-US" sz="10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91640"/>
            <a:ext cx="7772400" cy="2606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chain = prompt | model | StrOutputParser()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1. invoke -- один вход, один выход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out_one = chain.invoke({"language": "French", "text": "Good morning"})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2. batch -- список входов, список выходов (параллельно)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out_many = chain.batch([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{"language": "French",  "text": "Good morning"},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{"language": "German",  "text": "Good morning"},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{"language": "Spanish", "text": "Good morning"},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])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print(out_many)  # ["Bonjour", "Guten Morgen", "Buenos dias"]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3. stream -- итератор по чанкам (стримит последний Runnable)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for chunk in chain.stream({"language": "French", "text": "Stream me"}):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print(chunk, end="", flush=True)
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685800" y="414223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16 lines, card fits ~14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457200" y="4434840"/>
            <a:ext cx="8229600" cy="274320"/>
          </a:xfrm>
          <a:prstGeom prst="roundRect">
            <a:avLst>
              <a:gd name="adj" fmla="val 26667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457200" y="4434840"/>
            <a:ext cx="73152" cy="27432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2" name="Text 10"/>
          <p:cNvSpPr/>
          <p:nvPr/>
        </p:nvSpPr>
        <p:spPr>
          <a:xfrm>
            <a:off x="685800" y="452628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685800" y="4800600"/>
            <a:ext cx="7909560" cy="-182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batch полезен для embedding-style задач. stream -- для UX с typewriter-эффектом в UI.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python.langchain.com/docs/how_to/batch/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14</a:t>
            </a:r>
            <a:endParaRPr lang="en-US" sz="10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1: CHAINS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async + config -- полный контроль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71600"/>
            <a:ext cx="8229600" cy="2971800"/>
          </a:xfrm>
          <a:prstGeom prst="roundRect">
            <a:avLst>
              <a:gd name="adj" fmla="val 246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41732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examples/runnable_async.py:1-21</a:t>
            </a:r>
            <a:endParaRPr lang="en-US" sz="10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91640"/>
            <a:ext cx="7772400" cy="2606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import asyncio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langchain_core.runnables import ConfigurableField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Любой Runnable имеет ainvoke / astream / abatch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async def main():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# Один async-вызов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result = await chain.ainvoke({"language": "French", "text": "Hi"})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# Async stream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async for chunk in chain.astream({"language": "French", "text": "Hi"}):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    print(chunk, end="", flush=True)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asyncio.run(main())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configurable_fields -- параметры, которые можно переопределять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на лету через config={"configurable": {...}}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configurable_chain = init_chat_model("openai:gpt-4.1-mini",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temperature=0.7).configurable_fields(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temperature=ConfigurableField(id="temperature"),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configurable_chain.invoke(messages, config={"configurable": {"temperature": 0.0}})
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685800" y="414223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21 lines, card fits ~14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457200" y="4434840"/>
            <a:ext cx="8229600" cy="274320"/>
          </a:xfrm>
          <a:prstGeom prst="roundRect">
            <a:avLst>
              <a:gd name="adj" fmla="val 26667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457200" y="4434840"/>
            <a:ext cx="73152" cy="274320"/>
          </a:xfrm>
          <a:prstGeom prst="rect">
            <a:avLst/>
          </a:prstGeom>
          <a:solidFill>
            <a:srgbClr val="4EC9B0"/>
          </a:solidFill>
          <a:ln/>
        </p:spPr>
      </p:sp>
      <p:sp>
        <p:nvSpPr>
          <p:cNvPr id="12" name="Text 10"/>
          <p:cNvSpPr/>
          <p:nvPr/>
        </p:nvSpPr>
        <p:spPr>
          <a:xfrm>
            <a:off x="685800" y="452628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SUCCESS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685800" y="4800600"/>
            <a:ext cx="7909560" cy="-182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configurable_fields + config={"configurable": {...}} -- паттерн для multi-tenant LLM-приложений.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python.langchain.com/docs/how_to/configurable/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15</a:t>
            </a:r>
            <a:endParaRPr lang="en-US" sz="10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1: CHAINS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RunnableLambda + RunnablePassthrough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71600"/>
            <a:ext cx="8229600" cy="2971800"/>
          </a:xfrm>
          <a:prstGeom prst="roundRect">
            <a:avLst>
              <a:gd name="adj" fmla="val 246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41732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examples/runnable_lambda.py:1-19</a:t>
            </a:r>
            <a:endParaRPr lang="en-US" sz="10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91640"/>
            <a:ext cx="7772400" cy="2606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langchain_core.runnables import RunnableLambda, RunnablePassthrough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RunnableLambda -- оборачивает произвольную функцию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upper = RunnableLambda(lambda x: x.upper())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word_count = RunnableLambda(lambda text: {"text": text, "words": len(text.split())})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RunnablePassthrough -- пропускает вход дальше (для branching)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passthrough = RunnablePassthrough()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Пример: текст -&gt; uppercase -&gt; посчитать слова -&gt; смёрджить с оригиналом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chain = 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word_count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| RunnablePassthrough.assign(upper=upper)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result = chain.invoke("hello world from langchain")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print(result)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{"text": "hello world from langchain",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 "words": 4, "upper": "HELLO WORLD FROM LANGCHAIN"}
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685800" y="414223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19 lines, card fits ~14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457200" y="4434840"/>
            <a:ext cx="8229600" cy="274320"/>
          </a:xfrm>
          <a:prstGeom prst="roundRect">
            <a:avLst>
              <a:gd name="adj" fmla="val 26667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457200" y="4434840"/>
            <a:ext cx="73152" cy="27432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2" name="Text 10"/>
          <p:cNvSpPr/>
          <p:nvPr/>
        </p:nvSpPr>
        <p:spPr>
          <a:xfrm>
            <a:off x="685800" y="452628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685800" y="4800600"/>
            <a:ext cx="7909560" cy="-182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RunnablePassthrough.assign -- добавляет новые ключи, сохраняя исходные. Идеален для RAG-style цепочек.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python.langchain.com/docs/how_to/functions/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16</a:t>
            </a:r>
            <a:endParaRPr lang="en-US" sz="10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1: CHAINS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Parallel + Branch -- fan-out и роутинг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71600"/>
            <a:ext cx="8229600" cy="2971800"/>
          </a:xfrm>
          <a:prstGeom prst="roundRect">
            <a:avLst>
              <a:gd name="adj" fmla="val 246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41732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examples/runnable_parallel.py:1-17</a:t>
            </a:r>
            <a:endParaRPr lang="en-US" sz="10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91640"/>
            <a:ext cx="7772400" cy="2606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langchain_core.runnables import RunnableParallel, RunnableBranch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Parallel -- один вход, несколько параллельных Runnable-ов, dict на выходе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joke_chain = ChatPromptTemplate.from_template("Tell a joke about {topic}") | model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poem_chain = ChatPromptTemplate.from_template("Write a poem about {topic}") | model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parallel = RunnableParallel(joke=joke_chain, poem=poem_chain)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result = parallel.invoke({"topic": "cats"})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print(result.keys())  # dict_keys(["joke", "poem"])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Branch -- if/else роутинг по условию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branch = RunnableBranch(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(lambda x: "code" in x["topic"].lower(), code_chain),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(lambda x: "math" in x["topic"].lower(), math_chain),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general_chain,  # default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print(branch.invoke({"topic": "code review"}))
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685800" y="414223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17 lines, card fits ~14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457200" y="4434840"/>
            <a:ext cx="8229600" cy="274320"/>
          </a:xfrm>
          <a:prstGeom prst="roundRect">
            <a:avLst>
              <a:gd name="adj" fmla="val 26667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457200" y="4434840"/>
            <a:ext cx="73152" cy="274320"/>
          </a:xfrm>
          <a:prstGeom prst="rect">
            <a:avLst/>
          </a:prstGeom>
          <a:solidFill>
            <a:srgbClr val="4EC9B0"/>
          </a:solidFill>
          <a:ln/>
        </p:spPr>
      </p:sp>
      <p:sp>
        <p:nvSpPr>
          <p:cNvPr id="12" name="Text 10"/>
          <p:cNvSpPr/>
          <p:nvPr/>
        </p:nvSpPr>
        <p:spPr>
          <a:xfrm>
            <a:off x="685800" y="452628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SUCCESS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685800" y="4800600"/>
            <a:ext cx="7909560" cy="-182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RunnableParallel выполняется параллельно -- отлично для multi-aspect анализа (sentiment + summary + keywords).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python.langchain.com/docs/how_to/branching/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17</a:t>
            </a:r>
            <a:endParaRPr lang="en-US" sz="10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1: CHAINS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Vector store -&gt; retriever -&gt; RAG-цепочка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71600"/>
            <a:ext cx="8229600" cy="2971800"/>
          </a:xfrm>
          <a:prstGeom prst="roundRect">
            <a:avLst>
              <a:gd name="adj" fmla="val 246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41732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examples/retriever_rag.py:1-25</a:t>
            </a:r>
            <a:endParaRPr lang="en-US" sz="10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91640"/>
            <a:ext cx="7772400" cy="2606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langchain_openai import OpenAIEmbeddings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langchain_community.vectorstores import FAISS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langchain_core.runnables import RunnablePassthrough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1. Эмбеддинги и индекс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embeddings = OpenAIEmbeddings(model="text-embedding-3-small")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docs = ["Cats are mammals.", "Python is a programming language.",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    "LangChain helps build LLM apps."]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vectorstore = FAISS.from_texts(docs, embedding=embeddings)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2. .as_retriever() превращает store в Runnable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retriever = vectorstore.as_retriever(search_kwargs={"k": 2})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3. RAG-цепочка через LCEL: context + question -&gt; answer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langchain_core.prompts import ChatPromptTemplate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langchain.chat_models import init_chat_model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prompt = ChatPromptTemplate.from_template(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"Answer based on context.\nContext: {context}\nQ: {question}"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model = init_chat_model("openai:gpt-4.1-mini")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rag = 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{"context": retriever, "question": RunnablePassthrough()}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| prompt | model | StrOutputParser()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685800" y="414223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25 lines, card fits ~14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457200" y="4434840"/>
            <a:ext cx="8229600" cy="274320"/>
          </a:xfrm>
          <a:prstGeom prst="roundRect">
            <a:avLst>
              <a:gd name="adj" fmla="val 26667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457200" y="4434840"/>
            <a:ext cx="73152" cy="27432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2" name="Text 10"/>
          <p:cNvSpPr/>
          <p:nvPr/>
        </p:nvSpPr>
        <p:spPr>
          <a:xfrm>
            <a:off x="685800" y="452628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685800" y="4800600"/>
            <a:ext cx="7909560" cy="-182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Альтернативные сторы: Chroma (легковесный), PGVector (production Postgres), Pinecone, Weaviate, Qdrant.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python.langchain.com/docs/concepts/retrievers/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18</a:t>
            </a:r>
            <a:endParaRPr lang="en-US" sz="10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1: CHAINS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@tool -- любая функция становится инструментом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71600"/>
            <a:ext cx="8229600" cy="2971800"/>
          </a:xfrm>
          <a:prstGeom prst="roundRect">
            <a:avLst>
              <a:gd name="adj" fmla="val 246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41732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examples/tool_basic.py:1-20</a:t>
            </a:r>
            <a:endParaRPr lang="en-US" sz="10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91640"/>
            <a:ext cx="7772400" cy="2606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langchain.tools import tool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langchain.chat_models import init_chat_model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@tool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get_weather(city: str) -&gt; str: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"""Get the current weather for a given city."""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f"Sunny, 22C in {city}"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@tool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search_docs(query: str, top_k: int = 3) -&gt; list[str]: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"""Search internal documentation. Returns top_k snippets."""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[f"doc about {query} #{i}" for i in range(top_k)]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bind_tools -- модель знает, какие функции можно вызвать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model = init_chat_model("openai:gpt-4.1-mini")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bound = model.bind_tools([get_weather, search_docs])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result = bound.invoke("What is the weather in Paris?")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print(result.tool_calls)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[{"name": "get_weather", "args": {"city": "Paris"}, "id": "..."}]
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685800" y="414223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20 lines, card fits ~14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457200" y="4434840"/>
            <a:ext cx="8229600" cy="274320"/>
          </a:xfrm>
          <a:prstGeom prst="roundRect">
            <a:avLst>
              <a:gd name="adj" fmla="val 26667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457200" y="4434840"/>
            <a:ext cx="73152" cy="274320"/>
          </a:xfrm>
          <a:prstGeom prst="rect">
            <a:avLst/>
          </a:prstGeom>
          <a:solidFill>
            <a:srgbClr val="4EC9B0"/>
          </a:solidFill>
          <a:ln/>
        </p:spPr>
      </p:sp>
      <p:sp>
        <p:nvSpPr>
          <p:cNvPr id="12" name="Text 10"/>
          <p:cNvSpPr/>
          <p:nvPr/>
        </p:nvSpPr>
        <p:spPr>
          <a:xfrm>
            <a:off x="685800" y="452628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SUCCESS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685800" y="4800600"/>
            <a:ext cx="7909560" cy="-182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docstring инструмента = описание, которое видит модель. Названия параметров должны быть говорящими.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python.langchain.com/docs/how_to/tool_calling/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19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1: CHAINS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Что такое LangChain в 2025+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457200" y="1371600"/>
            <a:ext cx="822960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3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LangChain -- Python/JS фреймворк для сборки LLM-приложений и агентов. С версии 1.0 (релиз 22.10.2025) он построен поверх LangGraph-runtime и позиционируется как "самый быстрый способ собрать агента с любым провайдером моделей".</a:t>
            </a:r>
            <a:endParaRPr lang="en-US" sz="1300" dirty="0"/>
          </a:p>
        </p:txBody>
      </p:sp>
      <p:sp>
        <p:nvSpPr>
          <p:cNvPr id="7" name="Shape 5"/>
          <p:cNvSpPr/>
          <p:nvPr/>
        </p:nvSpPr>
        <p:spPr>
          <a:xfrm>
            <a:off x="457200" y="2194560"/>
            <a:ext cx="2743200" cy="2011680"/>
          </a:xfrm>
          <a:prstGeom prst="roundRect">
            <a:avLst>
              <a:gd name="adj" fmla="val 4545"/>
            </a:avLst>
          </a:prstGeom>
          <a:solidFill>
            <a:srgbClr val="142B3F"/>
          </a:solidFill>
          <a:ln w="12700">
            <a:solidFill>
              <a:srgbClr val="233A4F"/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457200" y="2194560"/>
            <a:ext cx="73152" cy="201168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9" name="Text 7"/>
          <p:cNvSpPr/>
          <p:nvPr/>
        </p:nvSpPr>
        <p:spPr>
          <a:xfrm>
            <a:off x="685800" y="2377440"/>
            <a:ext cx="23774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219EBC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LCEL</a:t>
            </a:r>
            <a:endParaRPr lang="en-US" sz="2200" dirty="0"/>
          </a:p>
        </p:txBody>
      </p:sp>
      <p:sp>
        <p:nvSpPr>
          <p:cNvPr id="10" name="Text 8"/>
          <p:cNvSpPr/>
          <p:nvPr/>
        </p:nvSpPr>
        <p:spPr>
          <a:xfrm>
            <a:off x="685800" y="2788920"/>
            <a:ext cx="23774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LangChain Expression Language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685800" y="3154680"/>
            <a:ext cx="23774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Декларативная композиция через pipe-оператор. Любая цепочка -- Runnable. invoke/batch/stream/async работают одинаково.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3337560" y="2194560"/>
            <a:ext cx="2743200" cy="2011680"/>
          </a:xfrm>
          <a:prstGeom prst="roundRect">
            <a:avLst>
              <a:gd name="adj" fmla="val 4545"/>
            </a:avLst>
          </a:prstGeom>
          <a:solidFill>
            <a:srgbClr val="142B3F"/>
          </a:solidFill>
          <a:ln w="12700">
            <a:solidFill>
              <a:srgbClr val="233A4F"/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3337560" y="2194560"/>
            <a:ext cx="73152" cy="201168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4" name="Text 12"/>
          <p:cNvSpPr/>
          <p:nvPr/>
        </p:nvSpPr>
        <p:spPr>
          <a:xfrm>
            <a:off x="3566160" y="2377440"/>
            <a:ext cx="23774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219EBC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create_agent</a:t>
            </a:r>
            <a:endParaRPr lang="en-US" sz="2200" dirty="0"/>
          </a:p>
        </p:txBody>
      </p:sp>
      <p:sp>
        <p:nvSpPr>
          <p:cNvPr id="15" name="Text 13"/>
          <p:cNvSpPr/>
          <p:nvPr/>
        </p:nvSpPr>
        <p:spPr>
          <a:xfrm>
            <a:off x="3566160" y="2788920"/>
            <a:ext cx="23774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унифицированный вход</a:t>
            </a:r>
            <a:endParaRPr lang="en-US" sz="1000" dirty="0"/>
          </a:p>
        </p:txBody>
      </p:sp>
      <p:sp>
        <p:nvSpPr>
          <p:cNvPr id="16" name="Text 14"/>
          <p:cNvSpPr/>
          <p:nvPr/>
        </p:nvSpPr>
        <p:spPr>
          <a:xfrm>
            <a:off x="3566160" y="3154680"/>
            <a:ext cx="23774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Один вызов вместо зоопарка legacy agent-типов. Построен на LangGraph -- получаешь durable execution бесплатно.</a:t>
            </a:r>
            <a:endParaRPr lang="en-US" sz="1200" dirty="0"/>
          </a:p>
        </p:txBody>
      </p:sp>
      <p:sp>
        <p:nvSpPr>
          <p:cNvPr id="17" name="Shape 15"/>
          <p:cNvSpPr/>
          <p:nvPr/>
        </p:nvSpPr>
        <p:spPr>
          <a:xfrm>
            <a:off x="6217920" y="2194560"/>
            <a:ext cx="2743200" cy="2011680"/>
          </a:xfrm>
          <a:prstGeom prst="roundRect">
            <a:avLst>
              <a:gd name="adj" fmla="val 4545"/>
            </a:avLst>
          </a:prstGeom>
          <a:solidFill>
            <a:srgbClr val="142B3F"/>
          </a:solidFill>
          <a:ln w="12700">
            <a:solidFill>
              <a:srgbClr val="233A4F"/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6217920" y="2194560"/>
            <a:ext cx="73152" cy="201168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9" name="Text 17"/>
          <p:cNvSpPr/>
          <p:nvPr/>
        </p:nvSpPr>
        <p:spPr>
          <a:xfrm>
            <a:off x="6446520" y="2377440"/>
            <a:ext cx="23774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219EBC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Middleware</a:t>
            </a:r>
            <a:endParaRPr lang="en-US" sz="2200" dirty="0"/>
          </a:p>
        </p:txBody>
      </p:sp>
      <p:sp>
        <p:nvSpPr>
          <p:cNvPr id="20" name="Text 18"/>
          <p:cNvSpPr/>
          <p:nvPr/>
        </p:nvSpPr>
        <p:spPr>
          <a:xfrm>
            <a:off x="6446520" y="2788920"/>
            <a:ext cx="23774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cross-cutting hooks</a:t>
            </a:r>
            <a:endParaRPr lang="en-US" sz="1000" dirty="0"/>
          </a:p>
        </p:txBody>
      </p:sp>
      <p:sp>
        <p:nvSpPr>
          <p:cNvPr id="21" name="Text 19"/>
          <p:cNvSpPr/>
          <p:nvPr/>
        </p:nvSpPr>
        <p:spPr>
          <a:xfrm>
            <a:off x="6446520" y="3154680"/>
            <a:ext cx="23774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2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before_model / after_model / before_tool / after_tool. HITL, PII-редакция, summarization -- first-class встроенные middleware.</a:t>
            </a:r>
            <a:endParaRPr lang="en-US" sz="1200" dirty="0"/>
          </a:p>
        </p:txBody>
      </p:sp>
      <p:sp>
        <p:nvSpPr>
          <p:cNvPr id="22" name="Text 20"/>
          <p:cNvSpPr/>
          <p:nvPr/>
        </p:nvSpPr>
        <p:spPr>
          <a:xfrm>
            <a:off x="457200" y="438912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~140k звезд GitHub  |  MIT  |  Python: langchain 1.3.10 / langchain-core 1.4.8  |  JS: @langchain/langchain</a:t>
            </a:r>
            <a:endParaRPr lang="en-US" sz="1000" dirty="0"/>
          </a:p>
        </p:txBody>
      </p:sp>
      <p:sp>
        <p:nvSpPr>
          <p:cNvPr id="23" name="Text 21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github.com/langchain-ai/langchain README + changelog.langchain.com</a:t>
            </a:r>
            <a:endParaRPr lang="en-US" sz="1000" dirty="0"/>
          </a:p>
        </p:txBody>
      </p:sp>
      <p:sp>
        <p:nvSpPr>
          <p:cNvPr id="24" name="Text 22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10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1: CHAINS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create_agent -- один вход для всех агентов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71600"/>
            <a:ext cx="8229600" cy="2971800"/>
          </a:xfrm>
          <a:prstGeom prst="roundRect">
            <a:avLst>
              <a:gd name="adj" fmla="val 246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41732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examples/agent_basic.py:1-19</a:t>
            </a:r>
            <a:endParaRPr lang="en-US" sz="10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91640"/>
            <a:ext cx="7772400" cy="2606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langchain.agents import create_agent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langchain.tools import tool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@tool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get_weather(city: str) -&gt; str: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"""Get weather for a city."""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f"Sunny, 22C in {city}"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Один вызов вместо create_react_agent / create_openai_functions_agent / ...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agent = create_agent(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model="openai:gpt-4.1",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tools=[get_weather],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system_prompt="You are a weather assistant.",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invoke -&gt; dict {"messages": [...]}; последнее сообщение = ответ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result = agent.invoke({"messages": [{"role": "user",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"content": "weather in Paris?"}]})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print(result["messages"][-1].content)
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685800" y="414223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19 lines, card fits ~14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457200" y="4434840"/>
            <a:ext cx="8229600" cy="274320"/>
          </a:xfrm>
          <a:prstGeom prst="roundRect">
            <a:avLst>
              <a:gd name="adj" fmla="val 26667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457200" y="4434840"/>
            <a:ext cx="73152" cy="27432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2" name="Text 10"/>
          <p:cNvSpPr/>
          <p:nvPr/>
        </p:nvSpPr>
        <p:spPr>
          <a:xfrm>
            <a:off x="685800" y="452628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685800" y="4800600"/>
            <a:ext cx="7909560" cy="-182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Под капотом LangGraph-runtime: durable execution, checkpointing, human-in-the-loop доступны через middleware.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docs.langchain.com/oss/python/langchain/agents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20</a:t>
            </a:r>
            <a:endParaRPr lang="en-US" sz="10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1: CHAINS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Краткосрочная память: thread + checkpointer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71600"/>
            <a:ext cx="8229600" cy="2971800"/>
          </a:xfrm>
          <a:prstGeom prst="roundRect">
            <a:avLst>
              <a:gd name="adj" fmla="val 246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41732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examples/memory_short.py:1-21</a:t>
            </a:r>
            <a:endParaRPr lang="en-US" sz="10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91640"/>
            <a:ext cx="7772400" cy="2606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langchain.agents import create_agent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langgraph.checkpoint.memory import InMemorySaver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checkpointer = InMemorySaver()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agent = create_agent(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model="openai:gpt-4.1-mini",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tools=[...],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checkpointer=checkpointer,  # &lt;-- persistent state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config = {"configurable": {"thread_id": "user-42"}}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Первый turn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agent.invoke({"messages": [{"role": "user",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"content": "My name is Alice."}]}, config=config)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Второй turn -- модель помнит имя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result = agent.invoke({"messages": [{"role": "user",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"content": "What is my name?"}]}, config=config)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print(result["messages"][-1].content)  # "Alice"
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685800" y="414223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21 lines, card fits ~14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457200" y="4434840"/>
            <a:ext cx="8229600" cy="274320"/>
          </a:xfrm>
          <a:prstGeom prst="roundRect">
            <a:avLst>
              <a:gd name="adj" fmla="val 26667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457200" y="4434840"/>
            <a:ext cx="73152" cy="274320"/>
          </a:xfrm>
          <a:prstGeom prst="rect">
            <a:avLst/>
          </a:prstGeom>
          <a:solidFill>
            <a:srgbClr val="4EC9B0"/>
          </a:solidFill>
          <a:ln/>
        </p:spPr>
      </p:sp>
      <p:sp>
        <p:nvSpPr>
          <p:cNvPr id="12" name="Text 10"/>
          <p:cNvSpPr/>
          <p:nvPr/>
        </p:nvSpPr>
        <p:spPr>
          <a:xfrm>
            <a:off x="685800" y="452628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SUCCESS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685800" y="4800600"/>
            <a:ext cx="7909560" cy="-182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InMemorySaver для dev. Для прода -- PostgresSaver / RedisSaver (те же LangGraph checkpointer-ы).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docs.langchain.com/oss/python/langgraph/persistence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21</a:t>
            </a:r>
            <a:endParaRPr lang="en-US" sz="10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1: CHAINS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Долгосрочная память: store + namespace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71600"/>
            <a:ext cx="8229600" cy="2971800"/>
          </a:xfrm>
          <a:prstGeom prst="roundRect">
            <a:avLst>
              <a:gd name="adj" fmla="val 246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41732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examples/memory_long.py:1-21</a:t>
            </a:r>
            <a:endParaRPr lang="en-US" sz="10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91640"/>
            <a:ext cx="7772400" cy="2606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langgraph.store.memory import InMemoryStore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langchain.agents import create_agent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langchain.embeddings import init_embeddings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Store может быть in-memory (dev) или Postgres (prod)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store = InMemoryStore(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index={"embed": init_embeddings("openai:text-embedding-3-small"),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       "dims": 1536},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agent = create_agent(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model="openai:gpt-4.1-mini",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tools=[...],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store=store,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Namespace = ("user-id", "facts") -- разделение по пользователям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ns = ("user-42", "facts")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store.put(ns, "pref-1", {"text": "User prefers concise answers."})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В новой сессии store.search(ns, query="preferences") вернёт факты
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685800" y="414223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21 lines, card fits ~14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457200" y="4434840"/>
            <a:ext cx="8229600" cy="274320"/>
          </a:xfrm>
          <a:prstGeom prst="roundRect">
            <a:avLst>
              <a:gd name="adj" fmla="val 26667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457200" y="4434840"/>
            <a:ext cx="73152" cy="27432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2" name="Text 10"/>
          <p:cNvSpPr/>
          <p:nvPr/>
        </p:nvSpPr>
        <p:spPr>
          <a:xfrm>
            <a:off x="685800" y="452628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685800" y="4800600"/>
            <a:ext cx="7909560" cy="-182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Long-term memory переживает thread. Идеальна для user preferences, summary прошлых сессий, learned facts.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docs.langchain.com/oss/python/langgraph/memory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22</a:t>
            </a:r>
            <a:endParaRPr lang="en-US" sz="10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1: CHAINS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Cross-cutting concerns одной строкой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71600"/>
            <a:ext cx="8229600" cy="2971800"/>
          </a:xfrm>
          <a:prstGeom prst="roundRect">
            <a:avLst>
              <a:gd name="adj" fmla="val 246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41732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examples/middleware.py:1-22</a:t>
            </a:r>
            <a:endParaRPr lang="en-US" sz="10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91640"/>
            <a:ext cx="7772400" cy="2606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langchain.agents import create_agent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langchain.agents.middleware import 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HumanInTheLoopMiddleware,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PIIRedactionMiddleware,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SummarizationMiddleware,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langchain.tools import tool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@tool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send_email(to: str, body: str) -&gt; str: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"""Send an email to recipient."""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f"sent to {to}"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agent = create_agent(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model="openai:gpt-4.1",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tools=[send_email],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middleware=[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    HumanInTheLoopMiddleware(interrupt_on={"send_email": True}),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    PIIRedactionMiddleware(redact_emails=True, redact_phones=True),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    SummarizationMiddleware(trigger=("tokens", 4000)),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],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685800" y="414223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22 lines, card fits ~14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457200" y="4434840"/>
            <a:ext cx="8229600" cy="274320"/>
          </a:xfrm>
          <a:prstGeom prst="roundRect">
            <a:avLst>
              <a:gd name="adj" fmla="val 26667"/>
            </a:avLst>
          </a:prstGeom>
          <a:solidFill>
            <a:srgbClr val="3A2A0F"/>
          </a:solidFill>
          <a:ln w="12700">
            <a:solidFill>
              <a:srgbClr val="FFB703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457200" y="4434840"/>
            <a:ext cx="73152" cy="274320"/>
          </a:xfrm>
          <a:prstGeom prst="rect">
            <a:avLst/>
          </a:prstGeom>
          <a:solidFill>
            <a:srgbClr val="FFB703"/>
          </a:solidFill>
          <a:ln/>
        </p:spPr>
      </p:sp>
      <p:sp>
        <p:nvSpPr>
          <p:cNvPr id="12" name="Text 10"/>
          <p:cNvSpPr/>
          <p:nvPr/>
        </p:nvSpPr>
        <p:spPr>
          <a:xfrm>
            <a:off x="685800" y="452628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WARNING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685800" y="4800600"/>
            <a:ext cx="7909560" cy="-182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Все три middleware -- встроенные. Custom middleware пишутся как before_model/after_model hooks.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docs.langchain.com/oss/python/langchain/middleware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23</a:t>
            </a:r>
            <a:endParaRPr lang="en-US" sz="10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1: CHAINS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Что нового в 1.0 vs 0.3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71600"/>
            <a:ext cx="3977640" cy="3017520"/>
          </a:xfrm>
          <a:prstGeom prst="roundRect">
            <a:avLst>
              <a:gd name="adj" fmla="val 3030"/>
            </a:avLst>
          </a:prstGeom>
          <a:solidFill>
            <a:srgbClr val="3A1A14"/>
          </a:solidFill>
          <a:ln w="12700">
            <a:solidFill>
              <a:srgbClr val="F48771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40080" y="1508760"/>
            <a:ext cx="37033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F4877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0.x (legacy)</a:t>
            </a:r>
            <a:endParaRPr lang="en-US" sz="1800" dirty="0"/>
          </a:p>
        </p:txBody>
      </p:sp>
      <p:sp>
        <p:nvSpPr>
          <p:cNvPr id="8" name="Text 6"/>
          <p:cNvSpPr/>
          <p:nvPr/>
        </p:nvSpPr>
        <p:spPr>
          <a:xfrm>
            <a:off x="640080" y="1920240"/>
            <a:ext cx="3703320" cy="23774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spcAft>
                <a:spcPts val="600"/>
              </a:spcAft>
              <a:buNone/>
            </a:pPr>
            <a:r>
              <a:rPr lang="en-US" sz="12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create_react_agent / create_openai_functions_agent / create_structured_chat_agent
</a:t>
            </a:r>
            <a:pPr indent="0" marL="0">
              <a:spcAft>
                <a:spcPts val="600"/>
              </a:spcAft>
              <a:buNone/>
            </a:pPr>
            <a:r>
              <a:rPr lang="en-US" sz="12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LLMChain, RetrievalQA, ConversationalRetrievalQA
</a:t>
            </a:r>
            <a:pPr indent="0" marL="0">
              <a:spcAft>
                <a:spcPts val="600"/>
              </a:spcAft>
              <a:buNone/>
            </a:pPr>
            <a:r>
              <a:rPr lang="en-US" sz="12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ChatOpenAI / ChatAnthropic / ChatGoogleGenerativeAI отдельно
</a:t>
            </a:r>
            <a:pPr indent="0" marL="0">
              <a:spcAft>
                <a:spcPts val="600"/>
              </a:spcAft>
              <a:buNone/>
            </a:pPr>
            <a:r>
              <a:rPr lang="en-US" sz="12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Кастомные callbacks для HITL и PII
</a:t>
            </a:r>
            <a:pPr indent="0" marL="0">
              <a:spcAft>
                <a:spcPts val="600"/>
              </a:spcAft>
              <a:buNone/>
            </a:pPr>
            <a:r>
              <a:rPr lang="en-US" sz="12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Verbose LLMChain с ручным manage_prompts
</a:t>
            </a:r>
            <a:endParaRPr lang="en-US" sz="1200" dirty="0"/>
          </a:p>
        </p:txBody>
      </p:sp>
      <p:sp>
        <p:nvSpPr>
          <p:cNvPr id="9" name="Shape 7"/>
          <p:cNvSpPr/>
          <p:nvPr/>
        </p:nvSpPr>
        <p:spPr>
          <a:xfrm>
            <a:off x="4709160" y="1371600"/>
            <a:ext cx="3977640" cy="3017520"/>
          </a:xfrm>
          <a:prstGeom prst="roundRect">
            <a:avLst>
              <a:gd name="adj" fmla="val 3030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4892040" y="1508760"/>
            <a:ext cx="370332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1.0 (current)</a:t>
            </a:r>
            <a:endParaRPr lang="en-US" sz="1800" dirty="0"/>
          </a:p>
        </p:txBody>
      </p:sp>
      <p:sp>
        <p:nvSpPr>
          <p:cNvPr id="11" name="Text 9"/>
          <p:cNvSpPr/>
          <p:nvPr/>
        </p:nvSpPr>
        <p:spPr>
          <a:xfrm>
            <a:off x="4892040" y="1920240"/>
            <a:ext cx="3703320" cy="23774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spcAft>
                <a:spcPts val="600"/>
              </a:spcAft>
              <a:buNone/>
            </a:pPr>
            <a:r>
              <a:rPr lang="en-US" sz="12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create_agent -- единая точка входа (построен на LangGraph)
</a:t>
            </a:r>
            <a:pPr indent="0" marL="0">
              <a:spcAft>
                <a:spcPts val="600"/>
              </a:spcAft>
              <a:buNone/>
            </a:pPr>
            <a:r>
              <a:rPr lang="en-US" sz="12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Middleware-система: HITL, PII, Summarization как first-class
</a:t>
            </a:r>
            <a:pPr indent="0" marL="0">
              <a:spcAft>
                <a:spcPts val="600"/>
              </a:spcAft>
              <a:buNone/>
            </a:pPr>
            <a:r>
              <a:rPr lang="en-US" sz="12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init_chat_model("&lt;provider&gt;:&lt;model&gt;") -- один инициализатор
</a:t>
            </a:r>
            <a:pPr indent="0" marL="0">
              <a:spcAft>
                <a:spcPts val="600"/>
              </a:spcAft>
              <a:buNone/>
            </a:pPr>
            <a:r>
              <a:rPr lang="en-US" sz="12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with_structured_output -- tool calling / provider-native JSON
</a:t>
            </a:r>
            <a:pPr indent="0" marL="0">
              <a:spcAft>
                <a:spcPts val="600"/>
              </a:spcAft>
              <a:buNone/>
            </a:pPr>
            <a:r>
              <a:rPr lang="en-US" sz="12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Семантическое версионирование: до 2.0 breaking changes не будет
</a:t>
            </a:r>
            <a:pPr indent="0" marL="0">
              <a:spcAft>
                <a:spcPts val="600"/>
              </a:spcAft>
              <a:buNone/>
            </a:pPr>
            <a:r>
              <a:rPr lang="en-US" sz="12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langchain-classic -- пакет для обратной совместимости legacy chains
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457200" y="4526280"/>
            <a:ext cx="8229600" cy="365760"/>
          </a:xfrm>
          <a:prstGeom prst="roundRect">
            <a:avLst>
              <a:gd name="adj" fmla="val 20000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457200" y="4526280"/>
            <a:ext cx="73152" cy="36576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4" name="Text 12"/>
          <p:cNvSpPr/>
          <p:nvPr/>
        </p:nvSpPr>
        <p:spPr>
          <a:xfrm>
            <a:off x="685800" y="461772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685800" y="4892040"/>
            <a:ext cx="7909560" cy="-914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Миграция: pip install langchain-classic -- legacy LLMChain/AgentExecutor работают, но новый код пишите на create_agent.</a:t>
            </a:r>
            <a:endParaRPr lang="en-US" sz="1400" dirty="0"/>
          </a:p>
        </p:txBody>
      </p:sp>
      <p:sp>
        <p:nvSpPr>
          <p:cNvPr id="16" name="Text 14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docs.langchain.com/oss/python/releases/langchain-v1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24</a:t>
            </a:r>
            <a:endParaRPr lang="en-US" sz="10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1: CHAINS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JS-аналог: что есть, чего нет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71600"/>
            <a:ext cx="5029200" cy="2971800"/>
          </a:xfrm>
          <a:prstGeom prst="roundRect">
            <a:avLst>
              <a:gd name="adj" fmla="val 246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417320"/>
            <a:ext cx="4572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examples/ts_basic.ts:1-16</a:t>
            </a:r>
            <a:endParaRPr lang="en-US" sz="10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91640"/>
            <a:ext cx="4572000" cy="2606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import { initChatModel } from "langchain/chat_models/universal";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import { createAgent } from "langchain/agents";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import { tool } from "@langchain/core/tools";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import { z } from "zod";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const getWeather = tool(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async ({ city }) =&gt; `Sunny, 22C in ${city}`,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{ name: "get_weather", description: "Get weather",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schema: z.object({ city: z.string() }) },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);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const model = await initChatModel("openai:gpt-4.1");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const agent = createAgent({ model, tools: [getWeather] });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const result = await agent.invoke({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messages: [{ role: "user", content: "weather in Paris?" }],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});
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685800" y="4142232"/>
            <a:ext cx="45720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16 lines, card fits ~14</a:t>
            </a:r>
            <a:endParaRPr lang="en-US" sz="1000" dirty="0"/>
          </a:p>
        </p:txBody>
      </p:sp>
      <p:sp>
        <p:nvSpPr>
          <p:cNvPr id="10" name="Text 8"/>
          <p:cNvSpPr/>
          <p:nvPr/>
        </p:nvSpPr>
        <p:spPr>
          <a:xfrm>
            <a:off x="5669280" y="1371600"/>
            <a:ext cx="30175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Что есть в @langchain/langchain: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5669280" y="1737360"/>
            <a:ext cx="3017520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spcAft>
                <a:spcPts val="300"/>
              </a:spcAft>
              <a:buNone/>
            </a:pPr>
            <a:r>
              <a:rPr lang="en-US" sz="11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initChatModel
</a:t>
            </a:r>
            <a:pPr indent="0" marL="0">
              <a:spcAft>
                <a:spcPts val="300"/>
              </a:spcAft>
              <a:buNone/>
            </a:pPr>
            <a:r>
              <a:rPr lang="en-US" sz="11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createAgent
</a:t>
            </a:r>
            <a:pPr indent="0" marL="0">
              <a:spcAft>
                <a:spcPts val="300"/>
              </a:spcAft>
              <a:buNone/>
            </a:pPr>
            <a:r>
              <a:rPr lang="en-US" sz="11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@langchain/core (tools, prompts, parsers)
</a:t>
            </a:r>
            <a:pPr indent="0" marL="0">
              <a:spcAft>
                <a:spcPts val="300"/>
              </a:spcAft>
              <a:buNone/>
            </a:pPr>
            <a:r>
              <a:rPr lang="en-US" sz="11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LCEL и Runnable-протокол
</a:t>
            </a:r>
            <a:pPr indent="0" marL="0">
              <a:spcAft>
                <a:spcPts val="300"/>
              </a:spcAft>
              <a:buNone/>
            </a:pPr>
            <a:r>
              <a:rPr lang="en-US" sz="11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Стандартизированные Messages
</a:t>
            </a:r>
            <a:pPr indent="0" marL="0">
              <a:spcAft>
                <a:spcPts val="300"/>
              </a:spcAft>
              <a:buNone/>
            </a:pPr>
            <a:r>
              <a:rPr lang="en-US" sz="11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Vector store интеграции
</a:t>
            </a:r>
            <a:endParaRPr lang="en-US" sz="1100" dirty="0"/>
          </a:p>
        </p:txBody>
      </p:sp>
      <p:sp>
        <p:nvSpPr>
          <p:cNvPr id="12" name="Text 10"/>
          <p:cNvSpPr/>
          <p:nvPr/>
        </p:nvSpPr>
        <p:spPr>
          <a:xfrm>
            <a:off x="5669280" y="3017520"/>
            <a:ext cx="30175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Чего нет или слабее: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5669280" y="3383280"/>
            <a:ext cx="301752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spcAft>
                <a:spcPts val="300"/>
              </a:spcAft>
              <a:buNone/>
            </a:pPr>
            <a:r>
              <a:rPr lang="en-US" sz="11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langchain-classic покрытие уже
</a:t>
            </a:r>
            <a:pPr indent="0" marL="0">
              <a:spcAft>
                <a:spcPts val="300"/>
              </a:spcAft>
              <a:buNone/>
            </a:pPr>
            <a:r>
              <a:rPr lang="en-US" sz="11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Часть community-интеграций
</a:t>
            </a:r>
            <a:pPr indent="0" marL="0">
              <a:spcAft>
                <a:spcPts val="300"/>
              </a:spcAft>
              <a:buNone/>
            </a:pPr>
            <a:r>
              <a:rPr lang="en-US" sz="11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Tracing middleware меньше
</a:t>
            </a:r>
            <a:endParaRPr lang="en-US" sz="1100" dirty="0"/>
          </a:p>
        </p:txBody>
      </p:sp>
      <p:sp>
        <p:nvSpPr>
          <p:cNvPr id="14" name="Text 12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js.langchain.com/docs/how_to/chat_models_universal_init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25</a:t>
            </a:r>
            <a:endParaRPr lang="en-US" sz="10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1: CHAINS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Когда LangChain 1.0 -- правильный выбор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457200" y="1371600"/>
            <a:ext cx="82296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300" i="1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Production-ready commitment, единая точка входа для агентов, встроенные middleware. Но абстракция скрывает LangGraph -- если нужен fine-grained контроль над execution, придется проваливаться глубже.</a:t>
            </a:r>
            <a:endParaRPr lang="en-US" sz="1300" dirty="0"/>
          </a:p>
        </p:txBody>
      </p:sp>
      <p:sp>
        <p:nvSpPr>
          <p:cNvPr id="7" name="Shape 5"/>
          <p:cNvSpPr/>
          <p:nvPr/>
        </p:nvSpPr>
        <p:spPr>
          <a:xfrm>
            <a:off x="457200" y="2057400"/>
            <a:ext cx="4023360" cy="2286000"/>
          </a:xfrm>
          <a:prstGeom prst="roundRect">
            <a:avLst>
              <a:gd name="adj" fmla="val 3200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640080" y="2148840"/>
            <a:ext cx="3749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PROS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640080" y="2468880"/>
            <a:ext cx="3749040" cy="1783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Семантическая стабильность -- обязательство не ломать API до 2.0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create_agent вместо зоопарка agent-типов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init_chat_model -- переключение провайдера без рефакторинга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Middleware-система (HITL, PII, Summarization) из коробки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LangGraph-runtime под капотом -- durable execution бесплатно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~700+ интеграций через community-пакеты langchain-*
</a:t>
            </a:r>
            <a:endParaRPr lang="en-US" sz="1400" dirty="0"/>
          </a:p>
        </p:txBody>
      </p:sp>
      <p:sp>
        <p:nvSpPr>
          <p:cNvPr id="10" name="Shape 8"/>
          <p:cNvSpPr/>
          <p:nvPr/>
        </p:nvSpPr>
        <p:spPr>
          <a:xfrm>
            <a:off x="4663440" y="2057400"/>
            <a:ext cx="4023360" cy="2286000"/>
          </a:xfrm>
          <a:prstGeom prst="roundRect">
            <a:avLst>
              <a:gd name="adj" fmla="val 3200"/>
            </a:avLst>
          </a:prstGeom>
          <a:solidFill>
            <a:srgbClr val="3A1A14"/>
          </a:solidFill>
          <a:ln w="12700">
            <a:solidFill>
              <a:srgbClr val="F48771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4846320" y="2148840"/>
            <a:ext cx="3749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F4877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CONS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4846320" y="2468880"/>
            <a:ext cx="3749040" cy="1783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Кривая обучения для middleware (before/after hooks)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Часть экосистемы переехала в langchain-classic -- миграционная боль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Абстракция скрывает LangGraph -- для fine-grained нужен fallback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Bundled-версии зависимостей (langchain-openai, -anthropic, ...) нужно фиксировать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Исторически bloated core -- в 1.0 стало lean, но восприятие осталось
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changelog.langchain.com/announcements/langchain-1-0-now-generally-available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26</a:t>
            </a:r>
            <a:endParaRPr lang="en-US" sz="1000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1: CHAINS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Дальше: LangGraph -- явный control flow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457200" y="1417320"/>
            <a:ext cx="822960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LangChain 1.0 -- это "правильный путь по умолчанию" для большинства задач. Когда LCEL-pipeline перестает хватать (ветвления, циклы, человеческое одобрение, persistence) -- под капотом работает LangGraph. В следующей секции разберем его как самостоятельный runtime: граф, узлы, edges, checkpointer, human-in-the-loop как first-class концепции.</a:t>
            </a:r>
            <a:endParaRPr lang="en-US" sz="1400" dirty="0"/>
          </a:p>
        </p:txBody>
      </p:sp>
      <p:sp>
        <p:nvSpPr>
          <p:cNvPr id="7" name="Shape 5"/>
          <p:cNvSpPr/>
          <p:nvPr/>
        </p:nvSpPr>
        <p:spPr>
          <a:xfrm>
            <a:off x="457200" y="2606040"/>
            <a:ext cx="2743200" cy="1737360"/>
          </a:xfrm>
          <a:prstGeom prst="roundRect">
            <a:avLst>
              <a:gd name="adj" fmla="val 5263"/>
            </a:avLst>
          </a:prstGeom>
          <a:solidFill>
            <a:srgbClr val="142B3F"/>
          </a:solidFill>
          <a:ln w="12700">
            <a:solidFill>
              <a:srgbClr val="233A4F"/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457200" y="2606040"/>
            <a:ext cx="2743200" cy="73152"/>
          </a:xfrm>
          <a:prstGeom prst="rect">
            <a:avLst/>
          </a:prstGeom>
          <a:solidFill>
            <a:srgbClr val="FFB703"/>
          </a:solidFill>
          <a:ln/>
        </p:spPr>
      </p:sp>
      <p:sp>
        <p:nvSpPr>
          <p:cNvPr id="9" name="Text 7"/>
          <p:cNvSpPr/>
          <p:nvPr/>
        </p:nvSpPr>
        <p:spPr>
          <a:xfrm>
            <a:off x="640080" y="2788920"/>
            <a:ext cx="23774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Граф вместо пайплайна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640080" y="3246120"/>
            <a:ext cx="2377440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StateGraph, узлы (nodes), ребра (edges), условные переходы. Полный контроль над execution.</a:t>
            </a:r>
            <a:endParaRPr lang="en-US" sz="1100" dirty="0"/>
          </a:p>
        </p:txBody>
      </p:sp>
      <p:sp>
        <p:nvSpPr>
          <p:cNvPr id="11" name="Shape 9"/>
          <p:cNvSpPr/>
          <p:nvPr/>
        </p:nvSpPr>
        <p:spPr>
          <a:xfrm>
            <a:off x="3337560" y="2606040"/>
            <a:ext cx="2743200" cy="1737360"/>
          </a:xfrm>
          <a:prstGeom prst="roundRect">
            <a:avLst>
              <a:gd name="adj" fmla="val 5263"/>
            </a:avLst>
          </a:prstGeom>
          <a:solidFill>
            <a:srgbClr val="142B3F"/>
          </a:solidFill>
          <a:ln w="12700">
            <a:solidFill>
              <a:srgbClr val="233A4F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3337560" y="2606040"/>
            <a:ext cx="2743200" cy="73152"/>
          </a:xfrm>
          <a:prstGeom prst="rect">
            <a:avLst/>
          </a:prstGeom>
          <a:solidFill>
            <a:srgbClr val="FFB703"/>
          </a:solidFill>
          <a:ln/>
        </p:spPr>
      </p:sp>
      <p:sp>
        <p:nvSpPr>
          <p:cNvPr id="13" name="Text 11"/>
          <p:cNvSpPr/>
          <p:nvPr/>
        </p:nvSpPr>
        <p:spPr>
          <a:xfrm>
            <a:off x="3520440" y="2788920"/>
            <a:ext cx="23774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Persistence</a:t>
            </a:r>
            <a:endParaRPr lang="en-US" sz="1500" dirty="0"/>
          </a:p>
        </p:txBody>
      </p:sp>
      <p:sp>
        <p:nvSpPr>
          <p:cNvPr id="14" name="Text 12"/>
          <p:cNvSpPr/>
          <p:nvPr/>
        </p:nvSpPr>
        <p:spPr>
          <a:xfrm>
            <a:off x="3520440" y="3246120"/>
            <a:ext cx="2377440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Checkpointers, thread_id, time-travel. State между turn-ами хранится на диске.</a:t>
            </a:r>
            <a:endParaRPr lang="en-US" sz="1100" dirty="0"/>
          </a:p>
        </p:txBody>
      </p:sp>
      <p:sp>
        <p:nvSpPr>
          <p:cNvPr id="15" name="Shape 13"/>
          <p:cNvSpPr/>
          <p:nvPr/>
        </p:nvSpPr>
        <p:spPr>
          <a:xfrm>
            <a:off x="6217920" y="2606040"/>
            <a:ext cx="2743200" cy="1737360"/>
          </a:xfrm>
          <a:prstGeom prst="roundRect">
            <a:avLst>
              <a:gd name="adj" fmla="val 5263"/>
            </a:avLst>
          </a:prstGeom>
          <a:solidFill>
            <a:srgbClr val="142B3F"/>
          </a:solidFill>
          <a:ln w="12700">
            <a:solidFill>
              <a:srgbClr val="233A4F"/>
            </a:solidFill>
            <a:prstDash val="solid"/>
          </a:ln>
        </p:spPr>
      </p:sp>
      <p:sp>
        <p:nvSpPr>
          <p:cNvPr id="16" name="Shape 14"/>
          <p:cNvSpPr/>
          <p:nvPr/>
        </p:nvSpPr>
        <p:spPr>
          <a:xfrm>
            <a:off x="6217920" y="2606040"/>
            <a:ext cx="2743200" cy="73152"/>
          </a:xfrm>
          <a:prstGeom prst="rect">
            <a:avLst/>
          </a:prstGeom>
          <a:solidFill>
            <a:srgbClr val="FFB703"/>
          </a:solidFill>
          <a:ln/>
        </p:spPr>
      </p:sp>
      <p:sp>
        <p:nvSpPr>
          <p:cNvPr id="17" name="Text 15"/>
          <p:cNvSpPr/>
          <p:nvPr/>
        </p:nvSpPr>
        <p:spPr>
          <a:xfrm>
            <a:off x="6400800" y="2788920"/>
            <a:ext cx="237744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Human-in-the-loop</a:t>
            </a:r>
            <a:endParaRPr lang="en-US" sz="1500" dirty="0"/>
          </a:p>
        </p:txBody>
      </p:sp>
      <p:sp>
        <p:nvSpPr>
          <p:cNvPr id="18" name="Text 16"/>
          <p:cNvSpPr/>
          <p:nvPr/>
        </p:nvSpPr>
        <p:spPr>
          <a:xfrm>
            <a:off x="6400800" y="3246120"/>
            <a:ext cx="2377440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1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interrupt_before / interrupt_after узлов. Апрув через Command. Не нужен middleware-хак.</a:t>
            </a:r>
            <a:endParaRPr lang="en-US" sz="1100" dirty="0"/>
          </a:p>
        </p:txBody>
      </p:sp>
      <p:sp>
        <p:nvSpPr>
          <p:cNvPr id="19" name="Text 17"/>
          <p:cNvSpPr/>
          <p:nvPr/>
        </p:nvSpPr>
        <p:spPr>
          <a:xfrm>
            <a:off x="457200" y="457200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SECTION 2: LANGGRAPH  &gt;&gt;&gt;</a:t>
            </a:r>
            <a:endParaRPr lang="en-US" sz="1100" dirty="0"/>
          </a:p>
        </p:txBody>
      </p:sp>
      <p:sp>
        <p:nvSpPr>
          <p:cNvPr id="20" name="Text 18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docs.langchain.com/oss/python/langgraph/overview</a:t>
            </a:r>
            <a:endParaRPr lang="en-US" sz="1000" dirty="0"/>
          </a:p>
        </p:txBody>
      </p:sp>
      <p:sp>
        <p:nvSpPr>
          <p:cNvPr id="21" name="Text 19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27</a:t>
            </a:r>
            <a:endParaRPr lang="en-US" sz="1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1: CHAINS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pip install -- и сразу в дело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71600"/>
            <a:ext cx="8229600" cy="2971800"/>
          </a:xfrm>
          <a:prstGeom prst="roundRect">
            <a:avLst>
              <a:gd name="adj" fmla="val 246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41732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shell/install.sh:1-11</a:t>
            </a:r>
            <a:endParaRPr lang="en-US" sz="10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91640"/>
            <a:ext cx="7772400" cy="2606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1. Core -- обязательно для всех остальных пакетов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pip install langchain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2. Provider-интеграции -- ставим только те, что нужны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pip install langchain-openai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pip install langchain-anthropic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pip install langchain-google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3. (опционально) дополнительные интеграции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pip install langchain-community   # ~700 community-пакетов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pip install langchain-classic     # legacy chains/AgentExecutor
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457200" y="4434840"/>
            <a:ext cx="8229600" cy="274320"/>
          </a:xfrm>
          <a:prstGeom prst="roundRect">
            <a:avLst>
              <a:gd name="adj" fmla="val 26667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457200" y="4434840"/>
            <a:ext cx="73152" cy="27432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1" name="Text 9"/>
          <p:cNvSpPr/>
          <p:nvPr/>
        </p:nvSpPr>
        <p:spPr>
          <a:xfrm>
            <a:off x="685800" y="452628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685800" y="4800600"/>
            <a:ext cx="7909560" cy="-182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langchain-core тянется автоматически как зависимость langchain -- отдельно ставить не нужно.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python.langchain.com/docs/introduction/#installation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</a:t>
            </a:r>
            <a:endParaRPr lang="en-US" sz="10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1: CHAINS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Первый вызов модели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71600"/>
            <a:ext cx="5852160" cy="2971800"/>
          </a:xfrm>
          <a:prstGeom prst="roundRect">
            <a:avLst>
              <a:gd name="adj" fmla="val 246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417320"/>
            <a:ext cx="53949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examples/hello.py:1-11</a:t>
            </a:r>
            <a:endParaRPr lang="en-US" sz="10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91640"/>
            <a:ext cx="5394960" cy="2606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Один универсальный инициализатор для всех провайдеров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langchain.chat_models import init_chat_model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Формат: "&lt;provider&gt;:&lt;model&gt;"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model = init_chat_model("openai:gpt-4.1-mini")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invoke -&gt; BaseMessage; нам нужен .content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result = model.invoke("Say hello in one sentence")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print(result.content)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&gt;&gt;&gt; "Hello! How can I help you today?"
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6492240" y="1371600"/>
            <a:ext cx="2194560" cy="1417320"/>
          </a:xfrm>
          <a:prstGeom prst="roundRect">
            <a:avLst>
              <a:gd name="adj" fmla="val 5161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6492240" y="1371600"/>
            <a:ext cx="73152" cy="141732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1" name="Text 9"/>
          <p:cNvSpPr/>
          <p:nvPr/>
        </p:nvSpPr>
        <p:spPr>
          <a:xfrm>
            <a:off x="6720840" y="1463040"/>
            <a:ext cx="187452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6720840" y="1691640"/>
            <a:ext cx="18745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init_chat_model</a:t>
            </a:r>
            <a:endParaRPr lang="en-US" sz="2000" dirty="0"/>
          </a:p>
        </p:txBody>
      </p:sp>
      <p:sp>
        <p:nvSpPr>
          <p:cNvPr id="13" name="Text 11"/>
          <p:cNvSpPr/>
          <p:nvPr/>
        </p:nvSpPr>
        <p:spPr>
          <a:xfrm>
            <a:off x="6720840" y="2011680"/>
            <a:ext cx="1874520" cy="6858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Один фабричный вызов вместо ChatOpenAI / ChatAnthropic / ChatGoogle отдельно.</a:t>
            </a:r>
            <a:endParaRPr lang="en-US" sz="1400" dirty="0"/>
          </a:p>
        </p:txBody>
      </p:sp>
      <p:sp>
        <p:nvSpPr>
          <p:cNvPr id="14" name="Shape 12"/>
          <p:cNvSpPr/>
          <p:nvPr/>
        </p:nvSpPr>
        <p:spPr>
          <a:xfrm>
            <a:off x="6492240" y="2926080"/>
            <a:ext cx="2194560" cy="1417320"/>
          </a:xfrm>
          <a:prstGeom prst="roundRect">
            <a:avLst>
              <a:gd name="adj" fmla="val 5161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6492240" y="2926080"/>
            <a:ext cx="73152" cy="1417320"/>
          </a:xfrm>
          <a:prstGeom prst="rect">
            <a:avLst/>
          </a:prstGeom>
          <a:solidFill>
            <a:srgbClr val="4EC9B0"/>
          </a:solidFill>
          <a:ln/>
        </p:spPr>
      </p:sp>
      <p:sp>
        <p:nvSpPr>
          <p:cNvPr id="16" name="Text 14"/>
          <p:cNvSpPr/>
          <p:nvPr/>
        </p:nvSpPr>
        <p:spPr>
          <a:xfrm>
            <a:off x="6720840" y="3017520"/>
            <a:ext cx="187452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SUCCESS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6720840" y="3246120"/>
            <a:ext cx="18745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Что вернется</a:t>
            </a:r>
            <a:endParaRPr lang="en-US" sz="2000" dirty="0"/>
          </a:p>
        </p:txBody>
      </p:sp>
      <p:sp>
        <p:nvSpPr>
          <p:cNvPr id="18" name="Text 16"/>
          <p:cNvSpPr/>
          <p:nvPr/>
        </p:nvSpPr>
        <p:spPr>
          <a:xfrm>
            <a:off x="6720840" y="3566160"/>
            <a:ext cx="1874520" cy="6858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Объект AIMessage: content, response_metadata (usage, model_name), id, tool_calls.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python.langchain.com/docs/how_to/chat_models_universal_init/</a:t>
            </a:r>
            <a:endParaRPr lang="en-US" sz="1000" dirty="0"/>
          </a:p>
        </p:txBody>
      </p:sp>
      <p:sp>
        <p:nvSpPr>
          <p:cNvPr id="20" name="Text 18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</a:t>
            </a:r>
            <a:endParaRPr lang="en-US" sz="1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1: CHAINS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Переключение провайдера -- одна строка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71600"/>
            <a:ext cx="8229600" cy="2971800"/>
          </a:xfrm>
          <a:prstGeom prst="roundRect">
            <a:avLst>
              <a:gd name="adj" fmla="val 246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41732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examples/multi_provider.py:1-14</a:t>
            </a:r>
            <a:endParaRPr lang="en-US" sz="10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91640"/>
            <a:ext cx="7772400" cy="2606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langchain.chat_models import init_chat_model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OpenAI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m_openai = init_chat_model("openai:gpt-4.1-mini")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Anthropic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m_anthropic = init_chat_model("anthropic:claude-3-7-sonnet-latest")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Google Vertex AI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m_google = init_chat_model("google_vertexai:gemini-2.0-flash")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Все три -- объекты BaseChatModel. Один и тот же .invoke()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for m in [m_openai, m_anthropic, m_google]: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print(type(m).__name__, ":", m.invoke("ping").content[:30])
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457200" y="4434840"/>
            <a:ext cx="8229600" cy="274320"/>
          </a:xfrm>
          <a:prstGeom prst="roundRect">
            <a:avLst>
              <a:gd name="adj" fmla="val 26667"/>
            </a:avLst>
          </a:prstGeom>
          <a:solidFill>
            <a:srgbClr val="3A2A0F"/>
          </a:solidFill>
          <a:ln w="12700">
            <a:solidFill>
              <a:srgbClr val="FFB703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457200" y="4434840"/>
            <a:ext cx="73152" cy="274320"/>
          </a:xfrm>
          <a:prstGeom prst="rect">
            <a:avLst/>
          </a:prstGeom>
          <a:solidFill>
            <a:srgbClr val="FFB703"/>
          </a:solidFill>
          <a:ln/>
        </p:spPr>
      </p:sp>
      <p:sp>
        <p:nvSpPr>
          <p:cNvPr id="11" name="Text 9"/>
          <p:cNvSpPr/>
          <p:nvPr/>
        </p:nvSpPr>
        <p:spPr>
          <a:xfrm>
            <a:off x="685800" y="452628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WARNING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685800" y="4800600"/>
            <a:ext cx="7909560" cy="-182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Нужны API-ключи в env: OPENAI_API_KEY / ANTHROPIC_API_KEY / GOOGLE_API_KEY -- провайдер-пакет сам их подхватит.</a:t>
            </a:r>
            <a:endParaRPr lang="en-US" sz="1400" dirty="0"/>
          </a:p>
        </p:txBody>
      </p:sp>
      <p:sp>
        <p:nvSpPr>
          <p:cNvPr id="13" name="Text 11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python.langchain.com/docs/concepts/chat_models/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5</a:t>
            </a:r>
            <a:endParaRPr lang="en-US" sz="1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1: CHAINS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Стандартизированные сообщения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71600"/>
            <a:ext cx="8229600" cy="2971800"/>
          </a:xfrm>
          <a:prstGeom prst="roundRect">
            <a:avLst>
              <a:gd name="adj" fmla="val 246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41732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examples/messages.py:1-16</a:t>
            </a:r>
            <a:endParaRPr lang="en-US" sz="10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91640"/>
            <a:ext cx="7772400" cy="2606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langchain.messages import 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HumanMessage, AIMessage, SystemMessage, ToolMessage,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langchain.chat_models import init_chat_model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model = init_chat_model("openai:gpt-4.1-mini")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messages = [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SystemMessage(content="You are a concise assistant."),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HumanMessage(content="What is LCEL?"),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AIMessage(content="LCEL = pipe-based composition in LangChain."),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HumanMessage(content="Show a one-line example."),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]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response = model.invoke(messages)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print(response.content)
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685800" y="414223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16 lines, card fits ~14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457200" y="4434840"/>
            <a:ext cx="8229600" cy="274320"/>
          </a:xfrm>
          <a:prstGeom prst="roundRect">
            <a:avLst>
              <a:gd name="adj" fmla="val 26667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457200" y="4434840"/>
            <a:ext cx="73152" cy="27432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2" name="Text 10"/>
          <p:cNvSpPr/>
          <p:nvPr/>
        </p:nvSpPr>
        <p:spPr>
          <a:xfrm>
            <a:off x="685800" y="452628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685800" y="4800600"/>
            <a:ext cx="7909560" cy="-182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С v1.0 контент -- стандартизированные content blocks: reasoning traces, citations, tool_call блоки.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python.langchain.com/docs/concepts/messages/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6</a:t>
            </a:r>
            <a:endParaRPr lang="en-US" sz="1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1: CHAINS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Потоковый вывод -- token за токеном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71600"/>
            <a:ext cx="8229600" cy="2971800"/>
          </a:xfrm>
          <a:prstGeom prst="roundRect">
            <a:avLst>
              <a:gd name="adj" fmla="val 246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41732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examples/streaming.py:1-17</a:t>
            </a:r>
            <a:endParaRPr lang="en-US" sz="10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91640"/>
            <a:ext cx="7772400" cy="2606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langchain.chat_models import init_chat_model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model = init_chat_model("openai:gpt-4.1-mini")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.stream() -&gt; итератор по AIMessageChunk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for chunk in model.stream("Write a haiku about Python"):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# У каждого chunk-а есть .content (текст) и .response_metadata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print(chunk.content, end="", flush=True)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print()  # перевод строки после потока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Async-вариант: model.astream() -- то же самое в async-контексте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import asyncio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async def main():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async for chunk in model.astream("Write a haiku about async"):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    print(chunk.content, end="", flush=True)
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685800" y="414223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17 lines, card fits ~14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457200" y="4434840"/>
            <a:ext cx="8229600" cy="274320"/>
          </a:xfrm>
          <a:prstGeom prst="roundRect">
            <a:avLst>
              <a:gd name="adj" fmla="val 26667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457200" y="4434840"/>
            <a:ext cx="73152" cy="274320"/>
          </a:xfrm>
          <a:prstGeom prst="rect">
            <a:avLst/>
          </a:prstGeom>
          <a:solidFill>
            <a:srgbClr val="4EC9B0"/>
          </a:solidFill>
          <a:ln/>
        </p:spPr>
      </p:sp>
      <p:sp>
        <p:nvSpPr>
          <p:cNvPr id="12" name="Text 10"/>
          <p:cNvSpPr/>
          <p:nvPr/>
        </p:nvSpPr>
        <p:spPr>
          <a:xfrm>
            <a:off x="685800" y="452628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SUCCESS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685800" y="4800600"/>
            <a:ext cx="7909560" cy="-182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AIMessageChunk можно складывать через оператор + -- для буферизации и метрик.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python.langchain.com/docs/how_to/streaming/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7</a:t>
            </a:r>
            <a:endParaRPr lang="en-US" sz="10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1: CHAINS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ChatPromptTemplate -- декларативно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71600"/>
            <a:ext cx="8229600" cy="2971800"/>
          </a:xfrm>
          <a:prstGeom prst="roundRect">
            <a:avLst>
              <a:gd name="adj" fmla="val 246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41732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examples/prompt_basic.py:1-15</a:t>
            </a:r>
            <a:endParaRPr lang="en-US" sz="10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91640"/>
            <a:ext cx="7772400" cy="2606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langchain_core.prompts import ChatPromptTemplate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langchain.chat_models import init_chat_model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prompt = ChatPromptTemplate.from_messages([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("system", "Translate the following text to {language}."),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("human", "{text}"),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])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model = init_chat_model("openai:gpt-4.1-mini")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.invoke() принимает dict и подставляет переменные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messages = prompt.invoke({"language": "French", "text": "Hello world"})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print(messages.to_messages())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-&gt; [SystemMessage(...), HumanMessage(...)] -- готов к model.invoke()
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685800" y="414223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15 lines, card fits ~14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457200" y="4434840"/>
            <a:ext cx="8229600" cy="274320"/>
          </a:xfrm>
          <a:prstGeom prst="roundRect">
            <a:avLst>
              <a:gd name="adj" fmla="val 26667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457200" y="4434840"/>
            <a:ext cx="73152" cy="27432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2" name="Text 10"/>
          <p:cNvSpPr/>
          <p:nvPr/>
        </p:nvSpPr>
        <p:spPr>
          <a:xfrm>
            <a:off x="685800" y="452628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685800" y="4800600"/>
            <a:ext cx="7909560" cy="-182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Кортежи ("role", "text") -- шорткат. Для сложного контента передавайте Message-объекты.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python.langchain.com/docs/concepts/prompt_templates/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8</a:t>
            </a:r>
            <a:endParaRPr lang="en-US" sz="1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1: CHAINS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MessagesPlaceholder + few-shot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71600"/>
            <a:ext cx="8229600" cy="2971800"/>
          </a:xfrm>
          <a:prstGeom prst="roundRect">
            <a:avLst>
              <a:gd name="adj" fmla="val 2462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417320"/>
            <a:ext cx="77724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examples/prompt_fewshot.py:1-24</a:t>
            </a:r>
            <a:endParaRPr lang="en-US" sz="10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91640"/>
            <a:ext cx="7772400" cy="2606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langchain_core.prompts import 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ChatPromptTemplate, MessagesPlaceholder, FewShotChatMessagePromptTemplate,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Few-shot блок: примеры "вопрос -&gt; ответ"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examples = [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{"input": "2+2", "output": "4"},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{"input": "3*3", "output": "9"},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]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example_prompt = ChatPromptTemplate.from_messages([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("human", "{input}"),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("ai", "{output}"),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])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few_shot = FewShotChatMessagePromptTemplate(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example_prompt=example_prompt, examples=examples,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Сборка: system + few-shot + история + текущий вопрос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prompt = ChatPromptTemplate.from_messages([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("system", "You are a math assistant."),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few_shot,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MessagesPlaceholder("history"),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("human", "{question}"),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])
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685800" y="4142232"/>
            <a:ext cx="777240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24 lines, card fits ~14</a:t>
            </a:r>
            <a:endParaRPr lang="en-US" sz="1000" dirty="0"/>
          </a:p>
        </p:txBody>
      </p:sp>
      <p:sp>
        <p:nvSpPr>
          <p:cNvPr id="10" name="Shape 8"/>
          <p:cNvSpPr/>
          <p:nvPr/>
        </p:nvSpPr>
        <p:spPr>
          <a:xfrm>
            <a:off x="457200" y="4434840"/>
            <a:ext cx="8229600" cy="274320"/>
          </a:xfrm>
          <a:prstGeom prst="roundRect">
            <a:avLst>
              <a:gd name="adj" fmla="val 26667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457200" y="4434840"/>
            <a:ext cx="73152" cy="274320"/>
          </a:xfrm>
          <a:prstGeom prst="rect">
            <a:avLst/>
          </a:prstGeom>
          <a:solidFill>
            <a:srgbClr val="4EC9B0"/>
          </a:solidFill>
          <a:ln/>
        </p:spPr>
      </p:sp>
      <p:sp>
        <p:nvSpPr>
          <p:cNvPr id="12" name="Text 10"/>
          <p:cNvSpPr/>
          <p:nvPr/>
        </p:nvSpPr>
        <p:spPr>
          <a:xfrm>
            <a:off x="685800" y="452628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SUCCESS</a:t>
            </a:r>
            <a:endParaRPr lang="en-US" sz="1000" dirty="0"/>
          </a:p>
        </p:txBody>
      </p:sp>
      <p:sp>
        <p:nvSpPr>
          <p:cNvPr id="13" name="Text 11"/>
          <p:cNvSpPr/>
          <p:nvPr/>
        </p:nvSpPr>
        <p:spPr>
          <a:xfrm>
            <a:off x="685800" y="4800600"/>
            <a:ext cx="7909560" cy="-1828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MessagesPlaceholder("history") -- дырка, в которую при invoke подставляется список прошлых сообщений.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python.langchain.com/docs/how_to/few_shot_examples_chat/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9</a:t>
            </a:r>
            <a:endParaRPr lang="en-US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27</Slides>
  <Notes>27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LangChain 1.0: chains, LCEL, agents, retrievers</dc:title>
  <dc:subject>Section 1 of the LangChain Evolution deck</dc:subject>
  <dc:creator>lc-evo-deck</dc:creator>
  <cp:lastModifiedBy>lc-evo-deck</cp:lastModifiedBy>
  <cp:revision>1</cp:revision>
  <dcterms:created xsi:type="dcterms:W3CDTF">2026-06-21T22:20:47Z</dcterms:created>
  <dcterms:modified xsi:type="dcterms:W3CDTF">2026-06-21T22:20:47Z</dcterms:modified>
</cp:coreProperties>
</file>