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notesMasterIdLst>
    <p:notesMasterId r:id="rId14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228600" cy="5143500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3" name="Shape 1"/>
          <p:cNvSpPr/>
          <p:nvPr/>
        </p:nvSpPr>
        <p:spPr>
          <a:xfrm>
            <a:off x="640080" y="502920"/>
            <a:ext cx="2560320" cy="329184"/>
          </a:xfrm>
          <a:prstGeom prst="roundRect">
            <a:avLst>
              <a:gd name="adj" fmla="val 50000"/>
            </a:avLst>
          </a:prstGeom>
          <a:solidFill>
            <a:srgbClr val="FFB703"/>
          </a:solidFill>
          <a:ln/>
        </p:spPr>
      </p:sp>
      <p:sp>
        <p:nvSpPr>
          <p:cNvPr id="4" name="Text 2"/>
          <p:cNvSpPr/>
          <p:nvPr/>
        </p:nvSpPr>
        <p:spPr>
          <a:xfrm>
            <a:off x="640080" y="502920"/>
            <a:ext cx="25603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spc="400" kern="0" dirty="0">
                <a:solidFill>
                  <a:srgbClr val="0A1A2A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5  |  ECOSYSTEM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051560"/>
            <a:ext cx="53949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56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Экосистема</a:t>
            </a:r>
            <a:endParaRPr lang="en-US" sz="5600" dirty="0"/>
          </a:p>
        </p:txBody>
      </p:sp>
      <p:sp>
        <p:nvSpPr>
          <p:cNvPr id="6" name="Text 4"/>
          <p:cNvSpPr/>
          <p:nvPr/>
        </p:nvSpPr>
        <p:spPr>
          <a:xfrm>
            <a:off x="640080" y="1965960"/>
            <a:ext cx="8229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600" dirty="0">
                <a:solidFill>
                  <a:srgbClr val="8ECAE6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LangSmith, Studio, deployment</a:t>
            </a:r>
            <a:endParaRPr lang="en-US" sz="2600" dirty="0"/>
          </a:p>
        </p:txBody>
      </p:sp>
      <p:sp>
        <p:nvSpPr>
          <p:cNvPr id="7" name="Text 5"/>
          <p:cNvSpPr/>
          <p:nvPr/>
        </p:nvSpPr>
        <p:spPr>
          <a:xfrm>
            <a:off x="640080" y="2606040"/>
            <a:ext cx="521208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3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Сервисы вокруг 4 основных ступеней: observability и eval (LangSmith SDK), визуальный дебаг графов (LangGraph Studio), production deployment (LangGraph Platform), self-hosted и TypeScript-клиенты. Все, что превращает прототип в production-grade систему.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6126480" y="1417320"/>
            <a:ext cx="2606040" cy="2788920"/>
          </a:xfrm>
          <a:prstGeom prst="roundRect">
            <a:avLst>
              <a:gd name="adj" fmla="val 3509"/>
            </a:avLst>
          </a:prstGeom>
          <a:solidFill>
            <a:srgbClr val="142B3F"/>
          </a:solidFill>
          <a:ln w="12700">
            <a:solidFill>
              <a:srgbClr val="233A4F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6766560" y="2468880"/>
            <a:ext cx="1325880" cy="685800"/>
          </a:xfrm>
          <a:prstGeom prst="roundRect">
            <a:avLst>
              <a:gd name="adj" fmla="val 10667"/>
            </a:avLst>
          </a:prstGeom>
          <a:solidFill>
            <a:srgbClr val="219EBC"/>
          </a:solidFill>
          <a:ln/>
        </p:spPr>
      </p:sp>
      <p:sp>
        <p:nvSpPr>
          <p:cNvPr id="10" name="Text 8"/>
          <p:cNvSpPr/>
          <p:nvPr/>
        </p:nvSpPr>
        <p:spPr>
          <a:xfrm>
            <a:off x="6766560" y="2468880"/>
            <a:ext cx="13258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A1A2A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langsmith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6766560" y="2788920"/>
            <a:ext cx="13258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i="1" dirty="0">
                <a:solidFill>
                  <a:srgbClr val="0A1A2A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Python SDK 0.8.9</a:t>
            </a:r>
            <a:endParaRPr lang="en-US" sz="1000" dirty="0"/>
          </a:p>
        </p:txBody>
      </p:sp>
      <p:sp>
        <p:nvSpPr>
          <p:cNvPr id="12" name="Shape 10"/>
          <p:cNvSpPr/>
          <p:nvPr/>
        </p:nvSpPr>
        <p:spPr>
          <a:xfrm>
            <a:off x="6492240" y="1581912"/>
            <a:ext cx="1874520" cy="365760"/>
          </a:xfrm>
          <a:prstGeom prst="roundRect">
            <a:avLst>
              <a:gd name="adj" fmla="val 15000"/>
            </a:avLst>
          </a:prstGeom>
          <a:solidFill>
            <a:srgbClr val="0F1E2E"/>
          </a:solidFill>
          <a:ln w="15875">
            <a:solidFill>
              <a:srgbClr val="8ECAE6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6492240" y="1581912"/>
            <a:ext cx="1874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8ECAE6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@traceable</a:t>
            </a:r>
            <a:endParaRPr lang="en-US" sz="1200" dirty="0"/>
          </a:p>
        </p:txBody>
      </p:sp>
      <p:sp>
        <p:nvSpPr>
          <p:cNvPr id="14" name="Shape 12"/>
          <p:cNvSpPr/>
          <p:nvPr/>
        </p:nvSpPr>
        <p:spPr>
          <a:xfrm>
            <a:off x="6492240" y="3291840"/>
            <a:ext cx="1874520" cy="365760"/>
          </a:xfrm>
          <a:prstGeom prst="roundRect">
            <a:avLst>
              <a:gd name="adj" fmla="val 15000"/>
            </a:avLst>
          </a:prstGeom>
          <a:solidFill>
            <a:srgbClr val="0F1E2E"/>
          </a:solidFill>
          <a:ln w="15875">
            <a:solidFill>
              <a:srgbClr val="8ECAE6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6492240" y="3291840"/>
            <a:ext cx="1874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8ECAE6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Studio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6492240" y="3749040"/>
            <a:ext cx="1874520" cy="365760"/>
          </a:xfrm>
          <a:prstGeom prst="roundRect">
            <a:avLst>
              <a:gd name="adj" fmla="val 15000"/>
            </a:avLst>
          </a:prstGeom>
          <a:solidFill>
            <a:srgbClr val="0F1E2E"/>
          </a:solidFill>
          <a:ln w="15875">
            <a:solidFill>
              <a:srgbClr val="8ECAE6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6492240" y="3749040"/>
            <a:ext cx="1874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8ECAE6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Platform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6126480" y="4251960"/>
            <a:ext cx="2606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observability  |  visual debug  |  deploy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640080" y="461772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00" spc="300" kern="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12 СЛАЙДОВ  |  PYTHON &gt;= 3.9  |  LANGSMITH 0.8.x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1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5: ECOSYSTEM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LangGraph Platform: deploy + invoke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5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4114800" cy="2331720"/>
          </a:xfrm>
          <a:prstGeom prst="roundRect">
            <a:avLst>
              <a:gd name="adj" fmla="val 3137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3657600" cy="2240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1. Конфиг: langgraph.json в корне репо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cat &gt; langgraph.json &lt;&lt;'JSON'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{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"graphs": {"agent": "./agent.py:graph"},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"env": "./.env"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}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JSON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2. Deploy one-shot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langgraph deploy --name my-agent-prod
</a:t>
            </a:r>
            <a:endParaRPr lang="en-US" sz="1000" dirty="0"/>
          </a:p>
        </p:txBody>
      </p:sp>
      <p:sp>
        <p:nvSpPr>
          <p:cNvPr id="8" name="Shape 6"/>
          <p:cNvSpPr/>
          <p:nvPr/>
        </p:nvSpPr>
        <p:spPr>
          <a:xfrm>
            <a:off x="4754880" y="1325880"/>
            <a:ext cx="3931920" cy="2331720"/>
          </a:xfrm>
          <a:prstGeom prst="roundRect">
            <a:avLst>
              <a:gd name="adj" fmla="val 3137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9" name="Text 7"/>
          <p:cNvSpPr txBox="1"/>
          <p:nvPr/>
        </p:nvSpPr>
        <p:spPr>
          <a:xfrm>
            <a:off x="4983480" y="1371600"/>
            <a:ext cx="3474720" cy="2240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langgraph_sdk import get_client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client = get_client(url=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"https://my-agent-prod.us.langgraph.app"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async API: thread + run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thread = await client.threads.create()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run = await client.runs.create(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thread["thread_id"], "agent", input={"q": "hi"}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457200" y="3794760"/>
            <a:ext cx="8229600" cy="731520"/>
          </a:xfrm>
          <a:prstGeom prst="roundRect">
            <a:avLst>
              <a:gd name="adj" fmla="val 10000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457200" y="3794760"/>
            <a:ext cx="73152" cy="73152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2" name="Text 10"/>
          <p:cNvSpPr/>
          <p:nvPr/>
        </p:nvSpPr>
        <p:spPr>
          <a:xfrm>
            <a:off x="685800" y="388620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85800" y="4114800"/>
            <a:ext cx="79095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LangGraph Platform</a:t>
            </a:r>
            <a:endParaRPr lang="en-US" sz="2000" dirty="0"/>
          </a:p>
        </p:txBody>
      </p:sp>
      <p:sp>
        <p:nvSpPr>
          <p:cNvPr id="14" name="Text 12"/>
          <p:cNvSpPr/>
          <p:nvPr/>
        </p:nvSpPr>
        <p:spPr>
          <a:xfrm>
            <a:off x="685800" y="4434840"/>
            <a:ext cx="7909560" cy="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managed-хостинг для графа: build из langgraph.json, deploy через CLI, получаете HTTPS endpoint + Studio UI + threads + cron + webhooks.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langchain-ai.github.io/langgraph/concepts/langgraph_platform/</a:t>
            </a:r>
            <a:endParaRPr lang="en-US" sz="1000" dirty="0"/>
          </a:p>
        </p:txBody>
      </p:sp>
      <p:sp>
        <p:nvSpPr>
          <p:cNvPr id="16" name="Text 1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10</a:t>
            </a:r>
            <a:endParaRPr lang="en-US" sz="1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5: ECOSYSTEM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Self-hosted vs Cloud: что выбрать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5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457200" y="1371600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3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LangSmith и LangGraph Platform существуют в двух режимах: managed Cloud (быстрый старт, оплата по usage) и Self-Hosted (ваш K8s/VM, ваши данные остаются внутри периметра). Актуальная self-hosted версия -- v0.9.</a:t>
            </a:r>
            <a:endParaRPr lang="en-US" sz="1300" dirty="0"/>
          </a:p>
        </p:txBody>
      </p:sp>
      <p:sp>
        <p:nvSpPr>
          <p:cNvPr id="7" name="Shape 5"/>
          <p:cNvSpPr/>
          <p:nvPr/>
        </p:nvSpPr>
        <p:spPr>
          <a:xfrm>
            <a:off x="457200" y="2148840"/>
            <a:ext cx="4023360" cy="2377440"/>
          </a:xfrm>
          <a:prstGeom prst="roundRect">
            <a:avLst>
              <a:gd name="adj" fmla="val 3846"/>
            </a:avLst>
          </a:prstGeom>
          <a:solidFill>
            <a:srgbClr val="142B3F"/>
          </a:solidFill>
          <a:ln w="12700">
            <a:solidFill>
              <a:srgbClr val="233A4F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457200" y="2148840"/>
            <a:ext cx="73152" cy="237744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9" name="Text 7"/>
          <p:cNvSpPr/>
          <p:nvPr/>
        </p:nvSpPr>
        <p:spPr>
          <a:xfrm>
            <a:off x="685800" y="2286000"/>
            <a:ext cx="3657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Cloud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685800" y="2651760"/>
            <a:ext cx="3657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smith.langchain.com + managed platform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685800" y="2926080"/>
            <a:ext cx="228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400" b="1" dirty="0">
                <a:solidFill>
                  <a:srgbClr val="4EC9B0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+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914400" y="2926080"/>
            <a:ext cx="34290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spcAft>
                <a:spcPts val="200"/>
              </a:spcAft>
              <a:buNone/>
            </a:pPr>
            <a:r>
              <a:rPr lang="en-US" sz="10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Zero-setup: API key и заводите trace-ы
</a:t>
            </a:r>
            <a:pPr indent="0" marL="0">
              <a:spcAft>
                <a:spcPts val="200"/>
              </a:spcAft>
              <a:buNone/>
            </a:pPr>
            <a:r>
              <a:rPr lang="en-US" sz="10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Managed Postgres, Redis, scaling
</a:t>
            </a:r>
            <a:pPr indent="0" marL="0">
              <a:spcAft>
                <a:spcPts val="200"/>
              </a:spcAft>
              <a:buNone/>
            </a:pPr>
            <a:r>
              <a:rPr lang="en-US" sz="10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Studio UI включен в подписку
</a:t>
            </a:r>
            <a:pPr indent="0" marL="0">
              <a:spcAft>
                <a:spcPts val="200"/>
              </a:spcAft>
              <a:buNone/>
            </a:pPr>
            <a:r>
              <a:rPr lang="en-US" sz="10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Latest features сразу
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85800" y="3886200"/>
            <a:ext cx="228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400" b="1" dirty="0">
                <a:solidFill>
                  <a:srgbClr val="F4877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-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914400" y="3886200"/>
            <a:ext cx="34290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spcAft>
                <a:spcPts val="200"/>
              </a:spcAft>
              <a:buNone/>
            </a:pPr>
            <a:r>
              <a:rPr lang="en-US" sz="10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Данные уходят в чужой VPC (US-region)
</a:t>
            </a:r>
            <a:pPr indent="0" marL="0">
              <a:spcAft>
                <a:spcPts val="200"/>
              </a:spcAft>
              <a:buNone/>
            </a:pPr>
            <a:r>
              <a:rPr lang="en-US" sz="10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Pay-per-trace: cost растет с нагрузкой
</a:t>
            </a:r>
            <a:pPr indent="0" marL="0">
              <a:spcAft>
                <a:spcPts val="200"/>
              </a:spcAft>
              <a:buNone/>
            </a:pPr>
            <a:r>
              <a:rPr lang="en-US" sz="10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Vendor lock на retention policy
</a:t>
            </a:r>
            <a:endParaRPr lang="en-US" sz="1000" dirty="0"/>
          </a:p>
        </p:txBody>
      </p:sp>
      <p:sp>
        <p:nvSpPr>
          <p:cNvPr id="15" name="Shape 13"/>
          <p:cNvSpPr/>
          <p:nvPr/>
        </p:nvSpPr>
        <p:spPr>
          <a:xfrm>
            <a:off x="4663440" y="2148840"/>
            <a:ext cx="4023360" cy="2377440"/>
          </a:xfrm>
          <a:prstGeom prst="roundRect">
            <a:avLst>
              <a:gd name="adj" fmla="val 3846"/>
            </a:avLst>
          </a:prstGeom>
          <a:solidFill>
            <a:srgbClr val="142B3F"/>
          </a:solidFill>
          <a:ln w="12700">
            <a:solidFill>
              <a:srgbClr val="233A4F"/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4663440" y="2148840"/>
            <a:ext cx="73152" cy="2377440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17" name="Text 15"/>
          <p:cNvSpPr/>
          <p:nvPr/>
        </p:nvSpPr>
        <p:spPr>
          <a:xfrm>
            <a:off x="4892040" y="2286000"/>
            <a:ext cx="3657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Self-Hosted</a:t>
            </a:r>
            <a:endParaRPr lang="en-US" sz="2200" dirty="0"/>
          </a:p>
        </p:txBody>
      </p:sp>
      <p:sp>
        <p:nvSpPr>
          <p:cNvPr id="18" name="Text 16"/>
          <p:cNvSpPr/>
          <p:nvPr/>
        </p:nvSpPr>
        <p:spPr>
          <a:xfrm>
            <a:off x="4892040" y="2651760"/>
            <a:ext cx="3657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Docker/Helm chart, v0.9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4892040" y="2926080"/>
            <a:ext cx="228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400" b="1" dirty="0">
                <a:solidFill>
                  <a:srgbClr val="4EC9B0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+</a:t>
            </a:r>
            <a:endParaRPr lang="en-US" sz="1400" dirty="0"/>
          </a:p>
        </p:txBody>
      </p:sp>
      <p:sp>
        <p:nvSpPr>
          <p:cNvPr id="20" name="Text 18"/>
          <p:cNvSpPr/>
          <p:nvPr/>
        </p:nvSpPr>
        <p:spPr>
          <a:xfrm>
            <a:off x="5120640" y="2926080"/>
            <a:ext cx="34290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spcAft>
                <a:spcPts val="200"/>
              </a:spcAft>
              <a:buNone/>
            </a:pPr>
            <a:r>
              <a:rPr lang="en-US" sz="10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Данные внутри своего VPC/compliance
</a:t>
            </a:r>
            <a:pPr indent="0" marL="0">
              <a:spcAft>
                <a:spcPts val="200"/>
              </a:spcAft>
              <a:buNone/>
            </a:pPr>
            <a:r>
              <a:rPr lang="en-US" sz="10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Flat cost: предсказуемо для prod
</a:t>
            </a:r>
            <a:pPr indent="0" marL="0">
              <a:spcAft>
                <a:spcPts val="200"/>
              </a:spcAft>
              <a:buNone/>
            </a:pPr>
            <a:r>
              <a:rPr lang="en-US" sz="10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Полный контроль над retention
</a:t>
            </a:r>
            <a:pPr indent="0" marL="0">
              <a:spcAft>
                <a:spcPts val="200"/>
              </a:spcAft>
              <a:buNone/>
            </a:pPr>
            <a:r>
              <a:rPr lang="en-US" sz="10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Air-gapped окружения поддерживаются
</a:t>
            </a:r>
            <a:endParaRPr lang="en-US" sz="1000" dirty="0"/>
          </a:p>
        </p:txBody>
      </p:sp>
      <p:sp>
        <p:nvSpPr>
          <p:cNvPr id="21" name="Text 19"/>
          <p:cNvSpPr/>
          <p:nvPr/>
        </p:nvSpPr>
        <p:spPr>
          <a:xfrm>
            <a:off x="4892040" y="3886200"/>
            <a:ext cx="228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400" b="1" dirty="0">
                <a:solidFill>
                  <a:srgbClr val="F4877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-</a:t>
            </a:r>
            <a:endParaRPr lang="en-US" sz="1400" dirty="0"/>
          </a:p>
        </p:txBody>
      </p:sp>
      <p:sp>
        <p:nvSpPr>
          <p:cNvPr id="22" name="Text 20"/>
          <p:cNvSpPr/>
          <p:nvPr/>
        </p:nvSpPr>
        <p:spPr>
          <a:xfrm>
            <a:off x="5120640" y="3886200"/>
            <a:ext cx="34290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spcAft>
                <a:spcPts val="200"/>
              </a:spcAft>
              <a:buNone/>
            </a:pPr>
            <a:r>
              <a:rPr lang="en-US" sz="10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Ops: K8s, Postgres, Redis, ClickHouse
</a:t>
            </a:r>
            <a:pPr indent="0" marL="0">
              <a:spcAft>
                <a:spcPts val="200"/>
              </a:spcAft>
              <a:buNone/>
            </a:pPr>
            <a:r>
              <a:rPr lang="en-US" sz="10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Обновления руками (breaking changes)
</a:t>
            </a:r>
            <a:pPr indent="0" marL="0">
              <a:spcAft>
                <a:spcPts val="200"/>
              </a:spcAft>
              <a:buNone/>
            </a:pPr>
            <a:r>
              <a:rPr lang="en-US" sz="10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Studio UI = отдельный пакет
</a:t>
            </a:r>
            <a:pPr indent="0" marL="0">
              <a:spcAft>
                <a:spcPts val="200"/>
              </a:spcAft>
              <a:buNone/>
            </a:pPr>
            <a:r>
              <a:rPr lang="en-US" sz="10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Не все beta-фичи доступны сразу
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457200" y="457200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Рекомендация: Cloud для prototype и команд до 5 инженеров; self-hosted при compliance-требованиях и &gt; 100M trace-ов в месяц.</a:t>
            </a:r>
            <a:endParaRPr lang="en-US" sz="1000" dirty="0"/>
          </a:p>
        </p:txBody>
      </p:sp>
      <p:sp>
        <p:nvSpPr>
          <p:cNvPr id="24" name="Text 22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changelog.langchain.com/announcements/langsmith-self-hosted-v0-9</a:t>
            </a:r>
            <a:endParaRPr lang="en-US" sz="1000" dirty="0"/>
          </a:p>
        </p:txBody>
      </p:sp>
      <p:sp>
        <p:nvSpPr>
          <p:cNvPr id="25" name="Text 23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11</a:t>
            </a:r>
            <a:endParaRPr lang="en-US" sz="1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5: ECOSYSTEM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TypeScript SDK и плюсы/минусы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5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5029200" cy="2834640"/>
          </a:xfrm>
          <a:prstGeom prst="roundRect">
            <a:avLst>
              <a:gd name="adj" fmla="val 2581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4572000" cy="2743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import { Client, traceable } from "langsmith";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const client = new Client();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// @traceable decorator -- точно как в Python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const retrieve = traceable(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async function retrieve(query: string) {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vectorStore.similaritySearch(query, 4);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},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{ name: "retrieve_docs", runType: "retriever" }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);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// run_on_dataset для eval -- тоже есть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await client.runOnDataset(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"rag-qa-eval-v1", target,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{ evaluators: [answerMatch] }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);
</a:t>
            </a:r>
            <a:endParaRPr lang="en-US" sz="1000" dirty="0"/>
          </a:p>
        </p:txBody>
      </p:sp>
      <p:sp>
        <p:nvSpPr>
          <p:cNvPr id="8" name="Shape 6"/>
          <p:cNvSpPr/>
          <p:nvPr/>
        </p:nvSpPr>
        <p:spPr>
          <a:xfrm>
            <a:off x="5669280" y="1325880"/>
            <a:ext cx="1417320" cy="2834640"/>
          </a:xfrm>
          <a:prstGeom prst="roundRect">
            <a:avLst>
              <a:gd name="adj" fmla="val 5161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5852160" y="1417320"/>
            <a:ext cx="1143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PROS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5852160" y="1737360"/>
            <a:ext cx="1143000" cy="2331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Auto-tracing из коробки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Eval = CI/CD для промптов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Platform = deploy за минуты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Self-hosted опция
</a:t>
            </a:r>
            <a:endParaRPr lang="en-US" sz="1400" dirty="0"/>
          </a:p>
        </p:txBody>
      </p:sp>
      <p:sp>
        <p:nvSpPr>
          <p:cNvPr id="11" name="Shape 9"/>
          <p:cNvSpPr/>
          <p:nvPr/>
        </p:nvSpPr>
        <p:spPr>
          <a:xfrm>
            <a:off x="7269480" y="1325880"/>
            <a:ext cx="1417320" cy="2834640"/>
          </a:xfrm>
          <a:prstGeom prst="roundRect">
            <a:avLst>
              <a:gd name="adj" fmla="val 5161"/>
            </a:avLst>
          </a:prstGeom>
          <a:solidFill>
            <a:srgbClr val="3A1A14"/>
          </a:solidFill>
          <a:ln w="12700">
            <a:solidFill>
              <a:srgbClr val="F48771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7452360" y="1417320"/>
            <a:ext cx="1143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4877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CONS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7452360" y="1737360"/>
            <a:ext cx="1143000" cy="2331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LangSmith SDK 0.x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Cloud растет в цене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Self-hosted требует K8s
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github.com/langchain-ai/langsmith-sdk + langgraph-sdk README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12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5: ECOSYSTEM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Три столпа поверх LangChain/LangGraph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5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457200" y="1371600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3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LangSmith -- SaaS-платформа (с self-hosted вариантом) для production-наблюдения и оценки LLM-приложений. Три ключевые возможности покрывают весь цикл: отладка в dev, метрики в prod, оценка качества на датасетах.</a:t>
            </a:r>
            <a:endParaRPr lang="en-US" sz="1300" dirty="0"/>
          </a:p>
        </p:txBody>
      </p:sp>
      <p:sp>
        <p:nvSpPr>
          <p:cNvPr id="7" name="Shape 5"/>
          <p:cNvSpPr/>
          <p:nvPr/>
        </p:nvSpPr>
        <p:spPr>
          <a:xfrm>
            <a:off x="457200" y="2194560"/>
            <a:ext cx="2743200" cy="2011680"/>
          </a:xfrm>
          <a:prstGeom prst="roundRect">
            <a:avLst>
              <a:gd name="adj" fmla="val 4545"/>
            </a:avLst>
          </a:prstGeom>
          <a:solidFill>
            <a:srgbClr val="142B3F"/>
          </a:solidFill>
          <a:ln w="12700">
            <a:solidFill>
              <a:srgbClr val="233A4F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457200" y="2194560"/>
            <a:ext cx="73152" cy="2011680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9" name="Text 7"/>
          <p:cNvSpPr/>
          <p:nvPr/>
        </p:nvSpPr>
        <p:spPr>
          <a:xfrm>
            <a:off x="685800" y="2377440"/>
            <a:ext cx="23774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Tracing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685800" y="2788920"/>
            <a:ext cx="2377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observability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685800" y="3154680"/>
            <a:ext cx="23774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Каждый вызов Runnable, графа, tool логируется как Run с input/output, latency, token-cost. Дерево вызовов -- в UI, и через SDK.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3337560" y="2194560"/>
            <a:ext cx="2743200" cy="2011680"/>
          </a:xfrm>
          <a:prstGeom prst="roundRect">
            <a:avLst>
              <a:gd name="adj" fmla="val 4545"/>
            </a:avLst>
          </a:prstGeom>
          <a:solidFill>
            <a:srgbClr val="142B3F"/>
          </a:solidFill>
          <a:ln w="12700">
            <a:solidFill>
              <a:srgbClr val="233A4F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3337560" y="2194560"/>
            <a:ext cx="73152" cy="2011680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14" name="Text 12"/>
          <p:cNvSpPr/>
          <p:nvPr/>
        </p:nvSpPr>
        <p:spPr>
          <a:xfrm>
            <a:off x="3566160" y="2377440"/>
            <a:ext cx="23774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Datasets</a:t>
            </a:r>
            <a:endParaRPr lang="en-US" sz="2200" dirty="0"/>
          </a:p>
        </p:txBody>
      </p:sp>
      <p:sp>
        <p:nvSpPr>
          <p:cNvPr id="15" name="Text 13"/>
          <p:cNvSpPr/>
          <p:nvPr/>
        </p:nvSpPr>
        <p:spPr>
          <a:xfrm>
            <a:off x="3566160" y="2788920"/>
            <a:ext cx="2377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eval sets</a:t>
            </a:r>
            <a:endParaRPr lang="en-US" sz="1000" dirty="0"/>
          </a:p>
        </p:txBody>
      </p:sp>
      <p:sp>
        <p:nvSpPr>
          <p:cNvPr id="16" name="Text 14"/>
          <p:cNvSpPr/>
          <p:nvPr/>
        </p:nvSpPr>
        <p:spPr>
          <a:xfrm>
            <a:off x="3566160" y="3154680"/>
            <a:ext cx="23774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Версионируемые наборы примеров (input + expected output). Используются для off-line eval, regression-тестов, few-shot examples.</a:t>
            </a:r>
            <a:endParaRPr lang="en-US" sz="1200" dirty="0"/>
          </a:p>
        </p:txBody>
      </p:sp>
      <p:sp>
        <p:nvSpPr>
          <p:cNvPr id="17" name="Shape 15"/>
          <p:cNvSpPr/>
          <p:nvPr/>
        </p:nvSpPr>
        <p:spPr>
          <a:xfrm>
            <a:off x="6217920" y="2194560"/>
            <a:ext cx="2743200" cy="2011680"/>
          </a:xfrm>
          <a:prstGeom prst="roundRect">
            <a:avLst>
              <a:gd name="adj" fmla="val 4545"/>
            </a:avLst>
          </a:prstGeom>
          <a:solidFill>
            <a:srgbClr val="142B3F"/>
          </a:solidFill>
          <a:ln w="12700">
            <a:solidFill>
              <a:srgbClr val="233A4F"/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6217920" y="2194560"/>
            <a:ext cx="73152" cy="2011680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19" name="Text 17"/>
          <p:cNvSpPr/>
          <p:nvPr/>
        </p:nvSpPr>
        <p:spPr>
          <a:xfrm>
            <a:off x="6446520" y="2377440"/>
            <a:ext cx="23774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Evaluators</a:t>
            </a:r>
            <a:endParaRPr lang="en-US" sz="2200" dirty="0"/>
          </a:p>
        </p:txBody>
      </p:sp>
      <p:sp>
        <p:nvSpPr>
          <p:cNvPr id="20" name="Text 18"/>
          <p:cNvSpPr/>
          <p:nvPr/>
        </p:nvSpPr>
        <p:spPr>
          <a:xfrm>
            <a:off x="6446520" y="2788920"/>
            <a:ext cx="2377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quality scoring</a:t>
            </a:r>
            <a:endParaRPr lang="en-US" sz="1000" dirty="0"/>
          </a:p>
        </p:txBody>
      </p:sp>
      <p:sp>
        <p:nvSpPr>
          <p:cNvPr id="21" name="Text 19"/>
          <p:cNvSpPr/>
          <p:nvPr/>
        </p:nvSpPr>
        <p:spPr>
          <a:xfrm>
            <a:off x="6446520" y="3154680"/>
            <a:ext cx="23774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LLM-as-judge, heuristic, human -- на выбор. Прогоняются на датасете, результаты привязываются к эксперименту (commit, prompt version).</a:t>
            </a:r>
            <a:endParaRPr lang="en-US" sz="1200" dirty="0"/>
          </a:p>
        </p:txBody>
      </p:sp>
      <p:sp>
        <p:nvSpPr>
          <p:cNvPr id="22" name="Text 20"/>
          <p:cNvSpPr/>
          <p:nvPr/>
        </p:nvSpPr>
        <p:spPr>
          <a:xfrm>
            <a:off x="457200" y="438912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Cloud: smith.langchain.com  |  SDK: langsmith==0.8.9  |  Self-hosted v0.9 (changelog 21.01.2025)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docs.smith.langchain.com + reference.langchain.com/python/langsmith</a:t>
            </a:r>
            <a:endParaRPr lang="en-US" sz="1000" dirty="0"/>
          </a:p>
        </p:txBody>
      </p:sp>
      <p:sp>
        <p:nvSpPr>
          <p:cNvPr id="24" name="Text 22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5: ECOSYSTEM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2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pip install и 3 переменные окружения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5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4114800" cy="2286000"/>
          </a:xfrm>
          <a:prstGeom prst="roundRect">
            <a:avLst>
              <a:gd name="adj" fmla="val 3200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371600"/>
            <a:ext cx="36576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shell/install_langsmith.sh:1-7</a:t>
            </a:r>
            <a:endParaRPr lang="en-US" sz="10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45920"/>
            <a:ext cx="3657600" cy="1920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Standalone SDK (если не используете langchain)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pip install langsmith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С langchain/LangGraph auto-tracing работает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автоматически при env-переменных -- отдельно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ставить SDK необязательно.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pip install langchain langgraph
</a:t>
            </a:r>
            <a:endParaRPr lang="en-US" sz="1000" dirty="0"/>
          </a:p>
        </p:txBody>
      </p:sp>
      <p:sp>
        <p:nvSpPr>
          <p:cNvPr id="9" name="Shape 7"/>
          <p:cNvSpPr/>
          <p:nvPr/>
        </p:nvSpPr>
        <p:spPr>
          <a:xfrm>
            <a:off x="4754880" y="1325880"/>
            <a:ext cx="3931920" cy="2286000"/>
          </a:xfrm>
          <a:prstGeom prst="roundRect">
            <a:avLst>
              <a:gd name="adj" fmla="val 3200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4983480" y="1371600"/>
            <a:ext cx="34747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shell/env.sh:1-11</a:t>
            </a:r>
            <a:endParaRPr lang="en-US" sz="1000" dirty="0"/>
          </a:p>
        </p:txBody>
      </p:sp>
      <p:sp>
        <p:nvSpPr>
          <p:cNvPr id="11" name="Text 9"/>
          <p:cNvSpPr txBox="1"/>
          <p:nvPr/>
        </p:nvSpPr>
        <p:spPr>
          <a:xfrm>
            <a:off x="4983480" y="1645920"/>
            <a:ext cx="3474720" cy="1920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1. Tracing on/off (default: true если есть API key)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export LANGSMITH_TRACING=true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2. API key: https://smith.langchain.com/settings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export LANGSMITH_API_KEY="lsv2_pt_..."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3. Project name (default: "default")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export LANGSMITH_PROJECT="my-agent-dev"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Опционально: self-hosted endpoint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export LANGSMITH_ENDPOINT=...
</a:t>
            </a:r>
            <a:endParaRPr lang="en-US" sz="1000" dirty="0"/>
          </a:p>
        </p:txBody>
      </p:sp>
      <p:sp>
        <p:nvSpPr>
          <p:cNvPr id="12" name="Shape 10"/>
          <p:cNvSpPr/>
          <p:nvPr/>
        </p:nvSpPr>
        <p:spPr>
          <a:xfrm>
            <a:off x="457200" y="3794760"/>
            <a:ext cx="8229600" cy="731520"/>
          </a:xfrm>
          <a:prstGeom prst="roundRect">
            <a:avLst>
              <a:gd name="adj" fmla="val 10000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457200" y="3794760"/>
            <a:ext cx="73152" cy="73152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4" name="Text 12"/>
          <p:cNvSpPr/>
          <p:nvPr/>
        </p:nvSpPr>
        <p:spPr>
          <a:xfrm>
            <a:off x="685800" y="388620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685800" y="4114800"/>
            <a:ext cx="79095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Zero-config для LangChain/LangGraph</a:t>
            </a:r>
            <a:endParaRPr lang="en-US" sz="2000" dirty="0"/>
          </a:p>
        </p:txBody>
      </p:sp>
      <p:sp>
        <p:nvSpPr>
          <p:cNvPr id="16" name="Text 14"/>
          <p:cNvSpPr/>
          <p:nvPr/>
        </p:nvSpPr>
        <p:spPr>
          <a:xfrm>
            <a:off x="685800" y="4434840"/>
            <a:ext cx="7909560" cy="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Если LANGSMITH_API_KEY задан, chain.invoke/graph.invoke/agent.stream пишут trace автоматически -- без оберток и monkey-patch.</a:t>
            </a:r>
            <a:endParaRPr lang="en-US" sz="1400" dirty="0"/>
          </a:p>
        </p:txBody>
      </p:sp>
      <p:sp>
        <p:nvSpPr>
          <p:cNvPr id="17" name="Text 1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docs.smith.langchain.com Observability &gt; Set up tracing</a:t>
            </a:r>
            <a:endParaRPr lang="en-US" sz="1000" dirty="0"/>
          </a:p>
        </p:txBody>
      </p:sp>
      <p:sp>
        <p:nvSpPr>
          <p:cNvPr id="18" name="Text 16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1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5: ECOSYSTEM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@traceable -- декоратор для любой функции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5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2834640"/>
          </a:xfrm>
          <a:prstGeom prst="roundRect">
            <a:avLst>
              <a:gd name="adj" fmla="val 2581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2743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langsmith import traceable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Декоратор превращает функцию в traced Run.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Все аргументы и return попадают в trace автоматически.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@traceable(name="retrieve_docs", run_type="retriever")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retrieve(query: str, k: int = 4) -&gt; list[str]: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vector_store.similarity_search(query, k=k)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@traceable(name="generate_answer", run_type="chain")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generate_answer(query: str) -&gt; str: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docs = retrieve(query)                     # nested Run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context = "\n".join(docs)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llm.invoke(f"Q: {query}\nCtx: {context}")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Дерево: generate_answer -&gt; retrieve_docs -&gt; ChatModel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print(generate_answer("What is LCEL?"))
</a:t>
            </a:r>
            <a:endParaRPr lang="en-US" sz="1000" dirty="0"/>
          </a:p>
        </p:txBody>
      </p:sp>
      <p:sp>
        <p:nvSpPr>
          <p:cNvPr id="8" name="Shape 6"/>
          <p:cNvSpPr/>
          <p:nvPr/>
        </p:nvSpPr>
        <p:spPr>
          <a:xfrm>
            <a:off x="457200" y="4251960"/>
            <a:ext cx="8229600" cy="365760"/>
          </a:xfrm>
          <a:prstGeom prst="roundRect">
            <a:avLst>
              <a:gd name="adj" fmla="val 20000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457200" y="4251960"/>
            <a:ext cx="73152" cy="36576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0" name="Text 8"/>
          <p:cNvSpPr/>
          <p:nvPr/>
        </p:nvSpPr>
        <p:spPr>
          <a:xfrm>
            <a:off x="685800" y="434340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685800" y="4617720"/>
            <a:ext cx="7909560" cy="-914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Вложенные вызовы автоматически становятся дочерними Run-ами в дереве трассировки.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docs.smith.langchain.com Observability &gt; Log traces &gt; @traceable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1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5: ECOSYSTEM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RunTree -- ручной контроль над деревом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5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2834640"/>
          </a:xfrm>
          <a:prstGeom prst="roundRect">
            <a:avLst>
              <a:gd name="adj" fmla="val 2581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2743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langsmith.run_trees import RunTree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RunTree -- explicit handle: создается руками, передается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в код, потом post() отправляет в LangSmith. Нужно когда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@traceable не подходит (динамич. дерево, не-Python, metadata).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parent = RunTree(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name="agent_turn",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run_type="chain",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inputs={"q": "Who invented Python?"},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project_name="my-agent-dev",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try: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answer = my_agent(question, run_tree=parent)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parent.end(outputs={"answer": answer})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except Exception as e: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parent.end(error=str(e))          # ошибка логируется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raise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finally: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parent.post()                      # flush в LangSmith
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685800" y="395935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19 lines, card fits ~17</a:t>
            </a:r>
            <a:endParaRPr lang="en-US" sz="1000" dirty="0"/>
          </a:p>
        </p:txBody>
      </p:sp>
      <p:sp>
        <p:nvSpPr>
          <p:cNvPr id="9" name="Shape 7"/>
          <p:cNvSpPr/>
          <p:nvPr/>
        </p:nvSpPr>
        <p:spPr>
          <a:xfrm>
            <a:off x="457200" y="4251960"/>
            <a:ext cx="8229600" cy="365760"/>
          </a:xfrm>
          <a:prstGeom prst="roundRect">
            <a:avLst>
              <a:gd name="adj" fmla="val 20000"/>
            </a:avLst>
          </a:prstGeom>
          <a:solidFill>
            <a:srgbClr val="3A2A0F"/>
          </a:solidFill>
          <a:ln w="12700">
            <a:solidFill>
              <a:srgbClr val="FFB703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457200" y="4251960"/>
            <a:ext cx="73152" cy="365760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11" name="Text 9"/>
          <p:cNvSpPr/>
          <p:nvPr/>
        </p:nvSpPr>
        <p:spPr>
          <a:xfrm>
            <a:off x="685800" y="434340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WARNING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685800" y="4617720"/>
            <a:ext cx="7909560" cy="-914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Не забудьте parent.post() -- иначе trace не отправится. Дочерние через parent.create_child(...).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docs.smith.langchain.com Observability &gt; Log traces &gt; RunTree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5</a:t>
            </a:r>
            <a:endParaRPr lang="en-US" sz="1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5: ECOSYSTEM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Auto-tracing LangChain + метаданные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5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2834640"/>
          </a:xfrm>
          <a:prstGeom prst="roundRect">
            <a:avLst>
              <a:gd name="adj" fmla="val 2581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2743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langchain_openai import ChatOpenAI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langchain_core.prompts import ChatPromptTemplate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prompt = ChatPromptTemplate.from_template("Tell a joke about {topic}")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model = ChatOpenAI(model="gpt-4o-mini")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chain = prompt | model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auto-tracing: invoke/batch/stream автоматически создают Run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с input, output, token usage, latency.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result = chain.invoke(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{"topic": "databases"},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config={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"run_name": "joke_chain",            # имя в UI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"tags": ["prod", "experiment-v3"],   # фильтр в UI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"metadata": {                        # любые поля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    "user_id": "u_123",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    "request_id": "req_abc",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},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},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685800" y="395935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20 lines, card fits ~17</a:t>
            </a:r>
            <a:endParaRPr lang="en-US" sz="1000" dirty="0"/>
          </a:p>
        </p:txBody>
      </p:sp>
      <p:sp>
        <p:nvSpPr>
          <p:cNvPr id="9" name="Shape 7"/>
          <p:cNvSpPr/>
          <p:nvPr/>
        </p:nvSpPr>
        <p:spPr>
          <a:xfrm>
            <a:off x="457200" y="4251960"/>
            <a:ext cx="8229600" cy="365760"/>
          </a:xfrm>
          <a:prstGeom prst="roundRect">
            <a:avLst>
              <a:gd name="adj" fmla="val 20000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457200" y="4251960"/>
            <a:ext cx="73152" cy="36576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1" name="Text 9"/>
          <p:cNvSpPr/>
          <p:nvPr/>
        </p:nvSpPr>
        <p:spPr>
          <a:xfrm>
            <a:off x="685800" y="434340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685800" y="4617720"/>
            <a:ext cx="7909560" cy="-914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tags и metadata -- способ группировать и фильтровать trace-ы в UI по user/session/feature.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docs.smith.langchain.com Observability &gt; Add metadata and tags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6</a:t>
            </a:r>
            <a:endParaRPr lang="en-US" sz="1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5: ECOSYSTEM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create_dataset -- набор примеров под eval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5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2606040"/>
          </a:xfrm>
          <a:prstGeom prst="roundRect">
            <a:avLst>
              <a:gd name="adj" fmla="val 2807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2514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langsmith import Client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client = Client()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1. Создаем датасет (или достаем существующий по имени)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dataset = client.create_dataset(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dataset_name="rag-qa-eval-v1",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description="RAG golden set",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2. Добавляем примеры пачкой: inputs + reference outputs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client.create_examples(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dataset_id=dataset.id,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inputs=[{"q": "Что такое LCEL?"}, {"q": "Что такое HITL?"}],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outputs=[{"a": "LangChain Expression Language"},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         {"a": "Human-in-the-loop через interrupt"}],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3. Версионирование: новые данные -&gt; новый датасет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client.clone_dataset(dataset.id, dataset_name="rag-qa-eval-v2")
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685800" y="373075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20 lines, card fits ~15</a:t>
            </a:r>
            <a:endParaRPr lang="en-US" sz="1000" dirty="0"/>
          </a:p>
        </p:txBody>
      </p:sp>
      <p:sp>
        <p:nvSpPr>
          <p:cNvPr id="9" name="Shape 7"/>
          <p:cNvSpPr/>
          <p:nvPr/>
        </p:nvSpPr>
        <p:spPr>
          <a:xfrm>
            <a:off x="457200" y="4114800"/>
            <a:ext cx="8229600" cy="502920"/>
          </a:xfrm>
          <a:prstGeom prst="roundRect">
            <a:avLst>
              <a:gd name="adj" fmla="val 14545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457200" y="4114800"/>
            <a:ext cx="73152" cy="50292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1" name="Text 9"/>
          <p:cNvSpPr/>
          <p:nvPr/>
        </p:nvSpPr>
        <p:spPr>
          <a:xfrm>
            <a:off x="685800" y="420624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685800" y="4480560"/>
            <a:ext cx="7909560" cy="45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В UI датасеты можно создавать из CSV/JSONL через web -- API нужен для CI и автообновления.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docs.smith.langchain.com Evaluation &gt; Datasets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7</a:t>
            </a:r>
            <a:endParaRPr lang="en-US" sz="1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5: ECOSYSTEM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4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run_on_dataset + evaluator-ы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5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2606040"/>
          </a:xfrm>
          <a:prstGeom prst="roundRect">
            <a:avLst>
              <a:gd name="adj" fmla="val 2807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2514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langsmith import Client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langsmith.schemas import Example, Run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client = Client()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1. Target -- что прогоняем (chain, graph, agent, callable)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target(inputs: dict) -&gt; dict: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{"answer": my_chain.invoke(inputs["question"])}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2. Evaluator -- scoring function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answer_match(run: Run, example: Example) -&gt; dict: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score = 1.0 if example.outputs["answer"] in run.outputs["answer"] else 0.0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{"key": "answer_match", "score": score}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3. Прогон: target на датасете + scoring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client.run_on_dataset(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dataset_name="rag-qa-eval-v1",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llm_or_chain_factory=target,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evaluators=[answer_match],
</a:t>
            </a:r>
            <a:pPr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685800" y="373075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20 lines, card fits ~15</a:t>
            </a:r>
            <a:endParaRPr lang="en-US" sz="1000" dirty="0"/>
          </a:p>
        </p:txBody>
      </p:sp>
      <p:sp>
        <p:nvSpPr>
          <p:cNvPr id="9" name="Shape 7"/>
          <p:cNvSpPr/>
          <p:nvPr/>
        </p:nvSpPr>
        <p:spPr>
          <a:xfrm>
            <a:off x="457200" y="4114800"/>
            <a:ext cx="8229600" cy="502920"/>
          </a:xfrm>
          <a:prstGeom prst="roundRect">
            <a:avLst>
              <a:gd name="adj" fmla="val 14545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457200" y="4114800"/>
            <a:ext cx="73152" cy="50292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1" name="Text 9"/>
          <p:cNvSpPr/>
          <p:nvPr/>
        </p:nvSpPr>
        <p:spPr>
          <a:xfrm>
            <a:off x="685800" y="420624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685800" y="4480560"/>
            <a:ext cx="7909560" cy="45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Готовые evaluator-ы: llm_as_judge, exact_match, embedding_distance, cot_qa.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docs.smith.langchain.com Evaluation &gt; Evaluator types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8</a:t>
            </a:r>
            <a:endParaRPr lang="en-US" sz="1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5: ECOSYSTEM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Визуальный дебаг графа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5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457200" y="1371600"/>
            <a:ext cx="82296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3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Studio -- это desktop/web IDE для LangGraph. Показывает граф как граф, а не как свалку логов. Запускается локально через `langgraph dev`, либо хостится на LangGraph Platform.</a:t>
            </a:r>
            <a:endParaRPr lang="en-US" sz="1300" dirty="0"/>
          </a:p>
        </p:txBody>
      </p:sp>
      <p:sp>
        <p:nvSpPr>
          <p:cNvPr id="7" name="Shape 5"/>
          <p:cNvSpPr/>
          <p:nvPr/>
        </p:nvSpPr>
        <p:spPr>
          <a:xfrm>
            <a:off x="457200" y="2057400"/>
            <a:ext cx="4114800" cy="2377440"/>
          </a:xfrm>
          <a:prstGeom prst="roundRect">
            <a:avLst>
              <a:gd name="adj" fmla="val 3846"/>
            </a:avLst>
          </a:prstGeom>
          <a:solidFill>
            <a:srgbClr val="0F1E2E"/>
          </a:solidFill>
          <a:ln w="12700">
            <a:solidFill>
              <a:srgbClr val="233A4F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594360" y="2148840"/>
            <a:ext cx="38404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8ECAE6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GRAPH CANVAS</a:t>
            </a:r>
            <a:endParaRPr lang="en-US" sz="1000" dirty="0"/>
          </a:p>
        </p:txBody>
      </p:sp>
      <p:sp>
        <p:nvSpPr>
          <p:cNvPr id="9" name="Shape 7"/>
          <p:cNvSpPr/>
          <p:nvPr/>
        </p:nvSpPr>
        <p:spPr>
          <a:xfrm>
            <a:off x="640080" y="2514600"/>
            <a:ext cx="1097280" cy="411480"/>
          </a:xfrm>
          <a:prstGeom prst="roundRect">
            <a:avLst>
              <a:gd name="adj" fmla="val 13333"/>
            </a:avLst>
          </a:prstGeom>
          <a:solidFill>
            <a:srgbClr val="142B3F"/>
          </a:solidFill>
          <a:ln w="19050">
            <a:solidFill>
              <a:srgbClr val="8ECAE6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640080" y="2514600"/>
            <a:ext cx="10972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8ECAE6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__start__</a:t>
            </a:r>
            <a:endParaRPr lang="en-US" sz="1000" dirty="0"/>
          </a:p>
        </p:txBody>
      </p:sp>
      <p:sp>
        <p:nvSpPr>
          <p:cNvPr id="11" name="Shape 9"/>
          <p:cNvSpPr/>
          <p:nvPr/>
        </p:nvSpPr>
        <p:spPr>
          <a:xfrm>
            <a:off x="640080" y="3063240"/>
            <a:ext cx="1097280" cy="411480"/>
          </a:xfrm>
          <a:prstGeom prst="roundRect">
            <a:avLst>
              <a:gd name="adj" fmla="val 13333"/>
            </a:avLst>
          </a:prstGeom>
          <a:solidFill>
            <a:srgbClr val="142B3F"/>
          </a:solidFill>
          <a:ln w="19050">
            <a:solidFill>
              <a:srgbClr val="219EBC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640080" y="3063240"/>
            <a:ext cx="10972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219EBC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router</a:t>
            </a:r>
            <a:endParaRPr lang="en-US" sz="1000" dirty="0"/>
          </a:p>
        </p:txBody>
      </p:sp>
      <p:sp>
        <p:nvSpPr>
          <p:cNvPr id="13" name="Shape 11"/>
          <p:cNvSpPr/>
          <p:nvPr/>
        </p:nvSpPr>
        <p:spPr>
          <a:xfrm>
            <a:off x="1920240" y="3611880"/>
            <a:ext cx="1097280" cy="411480"/>
          </a:xfrm>
          <a:prstGeom prst="roundRect">
            <a:avLst>
              <a:gd name="adj" fmla="val 13333"/>
            </a:avLst>
          </a:prstGeom>
          <a:solidFill>
            <a:srgbClr val="142B3F"/>
          </a:solidFill>
          <a:ln w="19050">
            <a:solidFill>
              <a:srgbClr val="219EBC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1920240" y="3611880"/>
            <a:ext cx="10972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219EBC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agent</a:t>
            </a:r>
            <a:endParaRPr lang="en-US" sz="1000" dirty="0"/>
          </a:p>
        </p:txBody>
      </p:sp>
      <p:sp>
        <p:nvSpPr>
          <p:cNvPr id="15" name="Shape 13"/>
          <p:cNvSpPr/>
          <p:nvPr/>
        </p:nvSpPr>
        <p:spPr>
          <a:xfrm>
            <a:off x="3200400" y="3611880"/>
            <a:ext cx="1097280" cy="411480"/>
          </a:xfrm>
          <a:prstGeom prst="roundRect">
            <a:avLst>
              <a:gd name="adj" fmla="val 13333"/>
            </a:avLst>
          </a:prstGeom>
          <a:solidFill>
            <a:srgbClr val="142B3F"/>
          </a:solidFill>
          <a:ln w="19050">
            <a:solidFill>
              <a:srgbClr val="219EBC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3200400" y="3611880"/>
            <a:ext cx="10972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219EBC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tools</a:t>
            </a:r>
            <a:endParaRPr lang="en-US" sz="1000" dirty="0"/>
          </a:p>
        </p:txBody>
      </p:sp>
      <p:sp>
        <p:nvSpPr>
          <p:cNvPr id="17" name="Shape 15"/>
          <p:cNvSpPr/>
          <p:nvPr/>
        </p:nvSpPr>
        <p:spPr>
          <a:xfrm>
            <a:off x="3200400" y="2514600"/>
            <a:ext cx="1097280" cy="411480"/>
          </a:xfrm>
          <a:prstGeom prst="roundRect">
            <a:avLst>
              <a:gd name="adj" fmla="val 13333"/>
            </a:avLst>
          </a:prstGeom>
          <a:solidFill>
            <a:srgbClr val="142B3F"/>
          </a:solidFill>
          <a:ln w="19050">
            <a:solidFill>
              <a:srgbClr val="8ECAE6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3200400" y="2514600"/>
            <a:ext cx="10972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8ECAE6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END</a:t>
            </a:r>
            <a:endParaRPr lang="en-US" sz="1000" dirty="0"/>
          </a:p>
        </p:txBody>
      </p:sp>
      <p:sp>
        <p:nvSpPr>
          <p:cNvPr id="19" name="Shape 17"/>
          <p:cNvSpPr/>
          <p:nvPr/>
        </p:nvSpPr>
        <p:spPr>
          <a:xfrm>
            <a:off x="4754880" y="2057400"/>
            <a:ext cx="3931920" cy="2377440"/>
          </a:xfrm>
          <a:prstGeom prst="roundRect">
            <a:avLst>
              <a:gd name="adj" fmla="val 3846"/>
            </a:avLst>
          </a:prstGeom>
          <a:solidFill>
            <a:srgbClr val="0F1E2E"/>
          </a:solidFill>
          <a:ln w="12700">
            <a:solidFill>
              <a:srgbClr val="233A4F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4892040" y="2148840"/>
            <a:ext cx="3657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8ECAE6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RUN INSPECTOR</a:t>
            </a:r>
            <a:endParaRPr lang="en-US" sz="1000" dirty="0"/>
          </a:p>
        </p:txBody>
      </p:sp>
      <p:sp>
        <p:nvSpPr>
          <p:cNvPr id="21" name="Text 19"/>
          <p:cNvSpPr/>
          <p:nvPr/>
        </p:nvSpPr>
        <p:spPr>
          <a:xfrm>
            <a:off x="4892040" y="2468880"/>
            <a:ext cx="6400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0ms</a:t>
            </a:r>
            <a:endParaRPr lang="en-US" sz="900" dirty="0"/>
          </a:p>
        </p:txBody>
      </p:sp>
      <p:sp>
        <p:nvSpPr>
          <p:cNvPr id="22" name="Text 20"/>
          <p:cNvSpPr/>
          <p:nvPr/>
        </p:nvSpPr>
        <p:spPr>
          <a:xfrm>
            <a:off x="5577840" y="2468880"/>
            <a:ext cx="29718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8ECAE6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__start__</a:t>
            </a:r>
            <a:endParaRPr lang="en-US" sz="1100" dirty="0"/>
          </a:p>
        </p:txBody>
      </p:sp>
      <p:sp>
        <p:nvSpPr>
          <p:cNvPr id="23" name="Text 21"/>
          <p:cNvSpPr/>
          <p:nvPr/>
        </p:nvSpPr>
        <p:spPr>
          <a:xfrm>
            <a:off x="4892040" y="2761488"/>
            <a:ext cx="6400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+12ms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5577840" y="2761488"/>
            <a:ext cx="29718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219EBC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router</a:t>
            </a:r>
            <a:endParaRPr lang="en-US" sz="1100" dirty="0"/>
          </a:p>
        </p:txBody>
      </p:sp>
      <p:sp>
        <p:nvSpPr>
          <p:cNvPr id="25" name="Text 23"/>
          <p:cNvSpPr/>
          <p:nvPr/>
        </p:nvSpPr>
        <p:spPr>
          <a:xfrm>
            <a:off x="4892040" y="3054096"/>
            <a:ext cx="6400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+840ms</a:t>
            </a:r>
            <a:endParaRPr lang="en-US" sz="900" dirty="0"/>
          </a:p>
        </p:txBody>
      </p:sp>
      <p:sp>
        <p:nvSpPr>
          <p:cNvPr id="26" name="Text 24"/>
          <p:cNvSpPr/>
          <p:nvPr/>
        </p:nvSpPr>
        <p:spPr>
          <a:xfrm>
            <a:off x="5577840" y="3054096"/>
            <a:ext cx="29718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agent (LLM call)</a:t>
            </a:r>
            <a:endParaRPr lang="en-US" sz="1100" dirty="0"/>
          </a:p>
        </p:txBody>
      </p:sp>
      <p:sp>
        <p:nvSpPr>
          <p:cNvPr id="27" name="Text 25"/>
          <p:cNvSpPr/>
          <p:nvPr/>
        </p:nvSpPr>
        <p:spPr>
          <a:xfrm>
            <a:off x="4892040" y="3346704"/>
            <a:ext cx="6400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+1.2s</a:t>
            </a:r>
            <a:endParaRPr lang="en-US" sz="900" dirty="0"/>
          </a:p>
        </p:txBody>
      </p:sp>
      <p:sp>
        <p:nvSpPr>
          <p:cNvPr id="28" name="Text 26"/>
          <p:cNvSpPr/>
          <p:nvPr/>
        </p:nvSpPr>
        <p:spPr>
          <a:xfrm>
            <a:off x="5577840" y="3346704"/>
            <a:ext cx="29718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219EBC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tools[search]</a:t>
            </a:r>
            <a:endParaRPr lang="en-US" sz="1100" dirty="0"/>
          </a:p>
        </p:txBody>
      </p:sp>
      <p:sp>
        <p:nvSpPr>
          <p:cNvPr id="29" name="Text 27"/>
          <p:cNvSpPr/>
          <p:nvPr/>
        </p:nvSpPr>
        <p:spPr>
          <a:xfrm>
            <a:off x="4892040" y="3639312"/>
            <a:ext cx="6400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+1.4s</a:t>
            </a:r>
            <a:endParaRPr lang="en-US" sz="900" dirty="0"/>
          </a:p>
        </p:txBody>
      </p:sp>
      <p:sp>
        <p:nvSpPr>
          <p:cNvPr id="30" name="Text 28"/>
          <p:cNvSpPr/>
          <p:nvPr/>
        </p:nvSpPr>
        <p:spPr>
          <a:xfrm>
            <a:off x="5577840" y="3639312"/>
            <a:ext cx="29718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agent (LLM call)</a:t>
            </a:r>
            <a:endParaRPr lang="en-US" sz="1100" dirty="0"/>
          </a:p>
        </p:txBody>
      </p:sp>
      <p:sp>
        <p:nvSpPr>
          <p:cNvPr id="31" name="Text 29"/>
          <p:cNvSpPr/>
          <p:nvPr/>
        </p:nvSpPr>
        <p:spPr>
          <a:xfrm>
            <a:off x="4892040" y="3931920"/>
            <a:ext cx="6400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+2.1s</a:t>
            </a:r>
            <a:endParaRPr lang="en-US" sz="900" dirty="0"/>
          </a:p>
        </p:txBody>
      </p:sp>
      <p:sp>
        <p:nvSpPr>
          <p:cNvPr id="32" name="Text 30"/>
          <p:cNvSpPr/>
          <p:nvPr/>
        </p:nvSpPr>
        <p:spPr>
          <a:xfrm>
            <a:off x="5577840" y="3931920"/>
            <a:ext cx="29718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8ECAE6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END</a:t>
            </a:r>
            <a:endParaRPr lang="en-US" sz="1100" dirty="0"/>
          </a:p>
        </p:txBody>
      </p:sp>
      <p:sp>
        <p:nvSpPr>
          <p:cNvPr id="33" name="Text 31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langchain-ai.github.io/langgraph/concepts/langgraph_studio/</a:t>
            </a:r>
            <a:endParaRPr lang="en-US" sz="1000" dirty="0"/>
          </a:p>
        </p:txBody>
      </p:sp>
      <p:sp>
        <p:nvSpPr>
          <p:cNvPr id="34" name="Text 32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9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Ecosystem: LangSmith, Studio, deployment</dc:title>
  <dc:subject>Section 5 of the LangChain Evolution deck</dc:subject>
  <dc:creator>lc-evo-deck</dc:creator>
  <cp:lastModifiedBy>lc-evo-deck</cp:lastModifiedBy>
  <cp:revision>1</cp:revision>
  <dcterms:created xsi:type="dcterms:W3CDTF">2026-06-21T22:20:48Z</dcterms:created>
  <dcterms:modified xsi:type="dcterms:W3CDTF">2026-06-21T22:20:48Z</dcterms:modified>
</cp:coreProperties>
</file>