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1110" r:id="rId1110"/>
    <p:sldId id="1111" r:id="rId1111"/>
    <p:sldId id="1112" r:id="rId1112"/>
    <p:sldId id="1113" r:id="rId1113"/>
    <p:sldId id="1114" r:id="rId1114"/>
    <p:sldId id="1115" r:id="rId1115"/>
    <p:sldId id="1116" r:id="rId1116"/>
    <p:sldId id="1117" r:id="rId1117"/>
    <p:sldId id="1118" r:id="rId1118"/>
    <p:sldId id="1119" r:id="rId1119"/>
    <p:sldId id="1120" r:id="rId1120"/>
    <p:sldId id="1121" r:id="rId1121"/>
    <p:sldId id="1122" r:id="rId1122"/>
    <p:sldId id="1123" r:id="rId1123"/>
    <p:sldId id="1124" r:id="rId1124"/>
    <p:sldId id="1125" r:id="rId1125"/>
    <p:sldId id="1126" r:id="rId1126"/>
    <p:sldId id="1127" r:id="rId1127"/>
    <p:sldId id="1128" r:id="rId1128"/>
    <p:sldId id="1129" r:id="rId1129"/>
    <p:sldId id="1130" r:id="rId1130"/>
    <p:sldId id="1131" r:id="rId1131"/>
    <p:sldId id="1132" r:id="rId1132"/>
    <p:sldId id="1133" r:id="rId1133"/>
    <p:sldId id="1134" r:id="rId1134"/>
    <p:sldId id="1135" r:id="rId1135"/>
    <p:sldId id="1136" r:id="rId1136"/>
    <p:sldId id="1137" r:id="rId1137"/>
    <p:sldId id="1138" r:id="rId1138"/>
    <p:sldId id="1139" r:id="rId1139"/>
    <p:sldId id="1140" r:id="rId1140"/>
    <p:sldId id="1141" r:id="rId1141"/>
    <p:sldId id="1142" r:id="rId1142"/>
    <p:sldId id="1143" r:id="rId1143"/>
    <p:sldId id="1144" r:id="rId1144"/>
    <p:sldId id="1145" r:id="rId1145"/>
    <p:sldId id="1146" r:id="rId1146"/>
    <p:sldId id="1147" r:id="rId1147"/>
    <p:sldId id="1148" r:id="rId1148"/>
    <p:sldId id="1149" r:id="rId1149"/>
    <p:sldId id="1150" r:id="rId1150"/>
    <p:sldId id="1151" r:id="rId1151"/>
    <p:sldId id="1152" r:id="rId1152"/>
    <p:sldId id="1153" r:id="rId1153"/>
    <p:sldId id="1154" r:id="rId1154"/>
    <p:sldId id="1155" r:id="rId1155"/>
    <p:sldId id="1156" r:id="rId1156"/>
    <p:sldId id="1157" r:id="rId1157"/>
    <p:sldId id="1158" r:id="rId1158"/>
    <p:sldId id="1159" r:id="rId1159"/>
    <p:sldId id="1160" r:id="rId1160"/>
    <p:sldId id="1161" r:id="rId1161"/>
    <p:sldId id="1162" r:id="rId1162"/>
    <p:sldId id="1163" r:id="rId1163"/>
    <p:sldId id="1164" r:id="rId1164"/>
    <p:sldId id="1165" r:id="rId1165"/>
    <p:sldId id="1166" r:id="rId1166"/>
    <p:sldId id="1167" r:id="rId1167"/>
    <p:sldId id="1168" r:id="rId1168"/>
    <p:sldId id="1169" r:id="rId1169"/>
    <p:sldId id="1170" r:id="rId1170"/>
    <p:sldId id="1171" r:id="rId1171"/>
    <p:sldId id="1172" r:id="rId1172"/>
    <p:sldId id="1173" r:id="rId1173"/>
    <p:sldId id="1174" r:id="rId1174"/>
    <p:sldId id="1175" r:id="rId1175"/>
    <p:sldId id="1176" r:id="rId1176"/>
    <p:sldId id="1177" r:id="rId1177"/>
    <p:sldId id="1178" r:id="rId1178"/>
    <p:sldId id="1179" r:id="rId1179"/>
    <p:sldId id="1180" r:id="rId1180"/>
    <p:sldId id="1181" r:id="rId1181"/>
    <p:sldId id="1182" r:id="rId1182"/>
    <p:sldId id="1183" r:id="rId1183"/>
    <p:sldId id="1184" r:id="rId1184"/>
    <p:sldId id="1185" r:id="rId1185"/>
    <p:sldId id="1186" r:id="rId1186"/>
    <p:sldId id="1187" r:id="rId1187"/>
    <p:sldId id="1188" r:id="rId1188"/>
    <p:sldId id="1189" r:id="rId1189"/>
    <p:sldId id="1190" r:id="rId1190"/>
    <p:sldId id="1191" r:id="rId1191"/>
    <p:sldId id="1192" r:id="rId1192"/>
    <p:sldId id="1193" r:id="rId1193"/>
    <p:sldId id="1194" r:id="rId1194"/>
    <p:sldId id="1195" r:id="rId1195"/>
    <p:sldId id="1196" r:id="rId1196"/>
    <p:sldId id="1197" r:id="rId1197"/>
    <p:sldId id="1198" r:id="rId1198"/>
    <p:sldId id="1199" r:id="rId1199"/>
    <p:sldId id="1200" r:id="rId1200"/>
    <p:sldId id="1201" r:id="rId1201"/>
    <p:sldId id="1202" r:id="rId1202"/>
    <p:sldId id="1203" r:id="rId1203"/>
    <p:sldId id="1204" r:id="rId1204"/>
    <p:sldId id="1205" r:id="rId1205"/>
    <p:sldId id="1206" r:id="rId1206"/>
    <p:sldId id="1207" r:id="rId1207"/>
    <p:sldId id="1208" r:id="rId1208"/>
    <p:sldId id="1209" r:id="rId1209"/>
    <p:sldId id="1210" r:id="rId1210"/>
    <p:sldId id="1211" r:id="rId1211"/>
    <p:sldId id="1212" r:id="rId1212"/>
    <p:sldId id="1213" r:id="rId1213"/>
    <p:sldId id="1214" r:id="rId1214"/>
    <p:sldId id="1215" r:id="rId1215"/>
    <p:sldId id="1216" r:id="rId1216"/>
    <p:sldId id="1217" r:id="rId1217"/>
    <p:sldId id="1218" r:id="rId1218"/>
    <p:sldId id="1219" r:id="rId1219"/>
    <p:sldId id="1220" r:id="rId1220"/>
    <p:sldId id="1221" r:id="rId1221"/>
    <p:sldId id="1222" r:id="rId1222"/>
    <p:sldId id="1223" r:id="rId1223"/>
    <p:sldId id="1224" r:id="rId1224"/>
    <p:sldId id="1225" r:id="rId1225"/>
    <p:sldId id="1226" r:id="rId1226"/>
    <p:sldId id="1227" r:id="rId1227"/>
    <p:sldId id="1228" r:id="rId1228"/>
    <p:sldId id="1229" r:id="rId1229"/>
    <p:sldId id="1230" r:id="rId1230"/>
    <p:sldId id="1231" r:id="rId1231"/>
    <p:sldId id="1232" r:id="rId1232"/>
    <p:sldId id="1233" r:id="rId1233"/>
    <p:sldId id="1234" r:id="rId1234"/>
    <p:sldId id="1235" r:id="rId1235"/>
    <p:sldId id="1236" r:id="rId1236"/>
    <p:sldId id="1237" r:id="rId1237"/>
    <p:sldId id="1238" r:id="rId1238"/>
    <p:sldId id="1239" r:id="rId1239"/>
  </p:sldIdLst>
  <p:notesMasterIdLst>
    <p:notesMasterId r:id="rId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110" Type="http://schemas.openxmlformats.org/officeDocument/2006/relationships/slide" Target="slides/slide110.xml"/><Relationship Id="rId1111" Type="http://schemas.openxmlformats.org/officeDocument/2006/relationships/slide" Target="slides/slide111.xml"/><Relationship Id="rId1112" Type="http://schemas.openxmlformats.org/officeDocument/2006/relationships/slide" Target="slides/slide112.xml"/><Relationship Id="rId1113" Type="http://schemas.openxmlformats.org/officeDocument/2006/relationships/slide" Target="slides/slide113.xml"/><Relationship Id="rId1114" Type="http://schemas.openxmlformats.org/officeDocument/2006/relationships/slide" Target="slides/slide114.xml"/><Relationship Id="rId1115" Type="http://schemas.openxmlformats.org/officeDocument/2006/relationships/slide" Target="slides/slide115.xml"/><Relationship Id="rId1116" Type="http://schemas.openxmlformats.org/officeDocument/2006/relationships/slide" Target="slides/slide116.xml"/><Relationship Id="rId1117" Type="http://schemas.openxmlformats.org/officeDocument/2006/relationships/slide" Target="slides/slide117.xml"/><Relationship Id="rId1118" Type="http://schemas.openxmlformats.org/officeDocument/2006/relationships/slide" Target="slides/slide118.xml"/><Relationship Id="rId1119" Type="http://schemas.openxmlformats.org/officeDocument/2006/relationships/slide" Target="slides/slide119.xml"/><Relationship Id="rId1120" Type="http://schemas.openxmlformats.org/officeDocument/2006/relationships/slide" Target="slides/slide120.xml"/><Relationship Id="rId1121" Type="http://schemas.openxmlformats.org/officeDocument/2006/relationships/slide" Target="slides/slide121.xml"/><Relationship Id="rId1122" Type="http://schemas.openxmlformats.org/officeDocument/2006/relationships/slide" Target="slides/slide122.xml"/><Relationship Id="rId1123" Type="http://schemas.openxmlformats.org/officeDocument/2006/relationships/slide" Target="slides/slide123.xml"/><Relationship Id="rId1124" Type="http://schemas.openxmlformats.org/officeDocument/2006/relationships/slide" Target="slides/slide124.xml"/><Relationship Id="rId1125" Type="http://schemas.openxmlformats.org/officeDocument/2006/relationships/slide" Target="slides/slide125.xml"/><Relationship Id="rId1126" Type="http://schemas.openxmlformats.org/officeDocument/2006/relationships/slide" Target="slides/slide126.xml"/><Relationship Id="rId1127" Type="http://schemas.openxmlformats.org/officeDocument/2006/relationships/slide" Target="slides/slide127.xml"/><Relationship Id="rId1128" Type="http://schemas.openxmlformats.org/officeDocument/2006/relationships/slide" Target="slides/slide128.xml"/><Relationship Id="rId1129" Type="http://schemas.openxmlformats.org/officeDocument/2006/relationships/slide" Target="slides/slide129.xml"/><Relationship Id="rId1130" Type="http://schemas.openxmlformats.org/officeDocument/2006/relationships/slide" Target="slides/slide130.xml"/><Relationship Id="rId1131" Type="http://schemas.openxmlformats.org/officeDocument/2006/relationships/slide" Target="slides/slide131.xml"/><Relationship Id="rId1132" Type="http://schemas.openxmlformats.org/officeDocument/2006/relationships/slide" Target="slides/slide132.xml"/><Relationship Id="rId1133" Type="http://schemas.openxmlformats.org/officeDocument/2006/relationships/slide" Target="slides/slide133.xml"/><Relationship Id="rId1134" Type="http://schemas.openxmlformats.org/officeDocument/2006/relationships/slide" Target="slides/slide134.xml"/><Relationship Id="rId1135" Type="http://schemas.openxmlformats.org/officeDocument/2006/relationships/slide" Target="slides/slide135.xml"/><Relationship Id="rId1136" Type="http://schemas.openxmlformats.org/officeDocument/2006/relationships/slide" Target="slides/slide136.xml"/><Relationship Id="rId1137" Type="http://schemas.openxmlformats.org/officeDocument/2006/relationships/slide" Target="slides/slide137.xml"/><Relationship Id="rId1138" Type="http://schemas.openxmlformats.org/officeDocument/2006/relationships/slide" Target="slides/slide138.xml"/><Relationship Id="rId1139" Type="http://schemas.openxmlformats.org/officeDocument/2006/relationships/slide" Target="slides/slide139.xml"/><Relationship Id="rId1140" Type="http://schemas.openxmlformats.org/officeDocument/2006/relationships/slide" Target="slides/slide140.xml"/><Relationship Id="rId1141" Type="http://schemas.openxmlformats.org/officeDocument/2006/relationships/slide" Target="slides/slide141.xml"/><Relationship Id="rId1142" Type="http://schemas.openxmlformats.org/officeDocument/2006/relationships/slide" Target="slides/slide142.xml"/><Relationship Id="rId1143" Type="http://schemas.openxmlformats.org/officeDocument/2006/relationships/slide" Target="slides/slide143.xml"/><Relationship Id="rId1144" Type="http://schemas.openxmlformats.org/officeDocument/2006/relationships/slide" Target="slides/slide144.xml"/><Relationship Id="rId1145" Type="http://schemas.openxmlformats.org/officeDocument/2006/relationships/slide" Target="slides/slide145.xml"/><Relationship Id="rId1146" Type="http://schemas.openxmlformats.org/officeDocument/2006/relationships/slide" Target="slides/slide146.xml"/><Relationship Id="rId1147" Type="http://schemas.openxmlformats.org/officeDocument/2006/relationships/slide" Target="slides/slide147.xml"/><Relationship Id="rId1148" Type="http://schemas.openxmlformats.org/officeDocument/2006/relationships/slide" Target="slides/slide148.xml"/><Relationship Id="rId1149" Type="http://schemas.openxmlformats.org/officeDocument/2006/relationships/slide" Target="slides/slide149.xml"/><Relationship Id="rId1150" Type="http://schemas.openxmlformats.org/officeDocument/2006/relationships/slide" Target="slides/slide150.xml"/><Relationship Id="rId1151" Type="http://schemas.openxmlformats.org/officeDocument/2006/relationships/slide" Target="slides/slide151.xml"/><Relationship Id="rId1152" Type="http://schemas.openxmlformats.org/officeDocument/2006/relationships/slide" Target="slides/slide152.xml"/><Relationship Id="rId1153" Type="http://schemas.openxmlformats.org/officeDocument/2006/relationships/slide" Target="slides/slide153.xml"/><Relationship Id="rId1154" Type="http://schemas.openxmlformats.org/officeDocument/2006/relationships/slide" Target="slides/slide154.xml"/><Relationship Id="rId1155" Type="http://schemas.openxmlformats.org/officeDocument/2006/relationships/slide" Target="slides/slide155.xml"/><Relationship Id="rId1156" Type="http://schemas.openxmlformats.org/officeDocument/2006/relationships/slide" Target="slides/slide156.xml"/><Relationship Id="rId1157" Type="http://schemas.openxmlformats.org/officeDocument/2006/relationships/slide" Target="slides/slide157.xml"/><Relationship Id="rId1158" Type="http://schemas.openxmlformats.org/officeDocument/2006/relationships/slide" Target="slides/slide158.xml"/><Relationship Id="rId1159" Type="http://schemas.openxmlformats.org/officeDocument/2006/relationships/slide" Target="slides/slide159.xml"/><Relationship Id="rId1160" Type="http://schemas.openxmlformats.org/officeDocument/2006/relationships/slide" Target="slides/slide160.xml"/><Relationship Id="rId1161" Type="http://schemas.openxmlformats.org/officeDocument/2006/relationships/slide" Target="slides/slide161.xml"/><Relationship Id="rId1162" Type="http://schemas.openxmlformats.org/officeDocument/2006/relationships/slide" Target="slides/slide162.xml"/><Relationship Id="rId1163" Type="http://schemas.openxmlformats.org/officeDocument/2006/relationships/slide" Target="slides/slide163.xml"/><Relationship Id="rId1164" Type="http://schemas.openxmlformats.org/officeDocument/2006/relationships/slide" Target="slides/slide164.xml"/><Relationship Id="rId1165" Type="http://schemas.openxmlformats.org/officeDocument/2006/relationships/slide" Target="slides/slide165.xml"/><Relationship Id="rId1166" Type="http://schemas.openxmlformats.org/officeDocument/2006/relationships/slide" Target="slides/slide166.xml"/><Relationship Id="rId1167" Type="http://schemas.openxmlformats.org/officeDocument/2006/relationships/slide" Target="slides/slide167.xml"/><Relationship Id="rId1168" Type="http://schemas.openxmlformats.org/officeDocument/2006/relationships/slide" Target="slides/slide168.xml"/><Relationship Id="rId1169" Type="http://schemas.openxmlformats.org/officeDocument/2006/relationships/slide" Target="slides/slide169.xml"/><Relationship Id="rId1170" Type="http://schemas.openxmlformats.org/officeDocument/2006/relationships/slide" Target="slides/slide170.xml"/><Relationship Id="rId1171" Type="http://schemas.openxmlformats.org/officeDocument/2006/relationships/slide" Target="slides/slide171.xml"/><Relationship Id="rId1172" Type="http://schemas.openxmlformats.org/officeDocument/2006/relationships/slide" Target="slides/slide172.xml"/><Relationship Id="rId1173" Type="http://schemas.openxmlformats.org/officeDocument/2006/relationships/slide" Target="slides/slide173.xml"/><Relationship Id="rId1174" Type="http://schemas.openxmlformats.org/officeDocument/2006/relationships/slide" Target="slides/slide174.xml"/><Relationship Id="rId1175" Type="http://schemas.openxmlformats.org/officeDocument/2006/relationships/slide" Target="slides/slide175.xml"/><Relationship Id="rId1176" Type="http://schemas.openxmlformats.org/officeDocument/2006/relationships/slide" Target="slides/slide176.xml"/><Relationship Id="rId1177" Type="http://schemas.openxmlformats.org/officeDocument/2006/relationships/slide" Target="slides/slide177.xml"/><Relationship Id="rId1178" Type="http://schemas.openxmlformats.org/officeDocument/2006/relationships/slide" Target="slides/slide178.xml"/><Relationship Id="rId1179" Type="http://schemas.openxmlformats.org/officeDocument/2006/relationships/slide" Target="slides/slide179.xml"/><Relationship Id="rId1180" Type="http://schemas.openxmlformats.org/officeDocument/2006/relationships/slide" Target="slides/slide180.xml"/><Relationship Id="rId1181" Type="http://schemas.openxmlformats.org/officeDocument/2006/relationships/slide" Target="slides/slide181.xml"/><Relationship Id="rId1182" Type="http://schemas.openxmlformats.org/officeDocument/2006/relationships/slide" Target="slides/slide182.xml"/><Relationship Id="rId1183" Type="http://schemas.openxmlformats.org/officeDocument/2006/relationships/slide" Target="slides/slide183.xml"/><Relationship Id="rId1184" Type="http://schemas.openxmlformats.org/officeDocument/2006/relationships/slide" Target="slides/slide184.xml"/><Relationship Id="rId1185" Type="http://schemas.openxmlformats.org/officeDocument/2006/relationships/slide" Target="slides/slide185.xml"/><Relationship Id="rId1186" Type="http://schemas.openxmlformats.org/officeDocument/2006/relationships/slide" Target="slides/slide186.xml"/><Relationship Id="rId1187" Type="http://schemas.openxmlformats.org/officeDocument/2006/relationships/slide" Target="slides/slide187.xml"/><Relationship Id="rId1188" Type="http://schemas.openxmlformats.org/officeDocument/2006/relationships/slide" Target="slides/slide188.xml"/><Relationship Id="rId1189" Type="http://schemas.openxmlformats.org/officeDocument/2006/relationships/slide" Target="slides/slide189.xml"/><Relationship Id="rId1190" Type="http://schemas.openxmlformats.org/officeDocument/2006/relationships/slide" Target="slides/slide190.xml"/><Relationship Id="rId1191" Type="http://schemas.openxmlformats.org/officeDocument/2006/relationships/slide" Target="slides/slide191.xml"/><Relationship Id="rId1192" Type="http://schemas.openxmlformats.org/officeDocument/2006/relationships/slide" Target="slides/slide192.xml"/><Relationship Id="rId1193" Type="http://schemas.openxmlformats.org/officeDocument/2006/relationships/slide" Target="slides/slide193.xml"/><Relationship Id="rId1194" Type="http://schemas.openxmlformats.org/officeDocument/2006/relationships/slide" Target="slides/slide194.xml"/><Relationship Id="rId1195" Type="http://schemas.openxmlformats.org/officeDocument/2006/relationships/slide" Target="slides/slide195.xml"/><Relationship Id="rId1196" Type="http://schemas.openxmlformats.org/officeDocument/2006/relationships/slide" Target="slides/slide196.xml"/><Relationship Id="rId1197" Type="http://schemas.openxmlformats.org/officeDocument/2006/relationships/slide" Target="slides/slide197.xml"/><Relationship Id="rId1198" Type="http://schemas.openxmlformats.org/officeDocument/2006/relationships/slide" Target="slides/slide198.xml"/><Relationship Id="rId1199" Type="http://schemas.openxmlformats.org/officeDocument/2006/relationships/slide" Target="slides/slide199.xml"/><Relationship Id="rId1200" Type="http://schemas.openxmlformats.org/officeDocument/2006/relationships/slide" Target="slides/slide200.xml"/><Relationship Id="rId1201" Type="http://schemas.openxmlformats.org/officeDocument/2006/relationships/slide" Target="slides/slide201.xml"/><Relationship Id="rId1202" Type="http://schemas.openxmlformats.org/officeDocument/2006/relationships/slide" Target="slides/slide202.xml"/><Relationship Id="rId1203" Type="http://schemas.openxmlformats.org/officeDocument/2006/relationships/slide" Target="slides/slide203.xml"/><Relationship Id="rId1204" Type="http://schemas.openxmlformats.org/officeDocument/2006/relationships/slide" Target="slides/slide204.xml"/><Relationship Id="rId1205" Type="http://schemas.openxmlformats.org/officeDocument/2006/relationships/slide" Target="slides/slide205.xml"/><Relationship Id="rId1206" Type="http://schemas.openxmlformats.org/officeDocument/2006/relationships/slide" Target="slides/slide206.xml"/><Relationship Id="rId1207" Type="http://schemas.openxmlformats.org/officeDocument/2006/relationships/slide" Target="slides/slide207.xml"/><Relationship Id="rId1208" Type="http://schemas.openxmlformats.org/officeDocument/2006/relationships/slide" Target="slides/slide208.xml"/><Relationship Id="rId1209" Type="http://schemas.openxmlformats.org/officeDocument/2006/relationships/slide" Target="slides/slide209.xml"/><Relationship Id="rId1210" Type="http://schemas.openxmlformats.org/officeDocument/2006/relationships/slide" Target="slides/slide210.xml"/><Relationship Id="rId1211" Type="http://schemas.openxmlformats.org/officeDocument/2006/relationships/slide" Target="slides/slide211.xml"/><Relationship Id="rId1212" Type="http://schemas.openxmlformats.org/officeDocument/2006/relationships/slide" Target="slides/slide212.xml"/><Relationship Id="rId1213" Type="http://schemas.openxmlformats.org/officeDocument/2006/relationships/slide" Target="slides/slide213.xml"/><Relationship Id="rId1214" Type="http://schemas.openxmlformats.org/officeDocument/2006/relationships/slide" Target="slides/slide214.xml"/><Relationship Id="rId1215" Type="http://schemas.openxmlformats.org/officeDocument/2006/relationships/slide" Target="slides/slide215.xml"/><Relationship Id="rId1216" Type="http://schemas.openxmlformats.org/officeDocument/2006/relationships/slide" Target="slides/slide216.xml"/><Relationship Id="rId1217" Type="http://schemas.openxmlformats.org/officeDocument/2006/relationships/slide" Target="slides/slide217.xml"/><Relationship Id="rId1218" Type="http://schemas.openxmlformats.org/officeDocument/2006/relationships/slide" Target="slides/slide218.xml"/><Relationship Id="rId1219" Type="http://schemas.openxmlformats.org/officeDocument/2006/relationships/slide" Target="slides/slide219.xml"/><Relationship Id="rId1220" Type="http://schemas.openxmlformats.org/officeDocument/2006/relationships/slide" Target="slides/slide220.xml"/><Relationship Id="rId1221" Type="http://schemas.openxmlformats.org/officeDocument/2006/relationships/slide" Target="slides/slide221.xml"/><Relationship Id="rId1222" Type="http://schemas.openxmlformats.org/officeDocument/2006/relationships/slide" Target="slides/slide222.xml"/><Relationship Id="rId1223" Type="http://schemas.openxmlformats.org/officeDocument/2006/relationships/slide" Target="slides/slide223.xml"/><Relationship Id="rId1224" Type="http://schemas.openxmlformats.org/officeDocument/2006/relationships/slide" Target="slides/slide224.xml"/><Relationship Id="rId1225" Type="http://schemas.openxmlformats.org/officeDocument/2006/relationships/slide" Target="slides/slide225.xml"/><Relationship Id="rId1226" Type="http://schemas.openxmlformats.org/officeDocument/2006/relationships/slide" Target="slides/slide226.xml"/><Relationship Id="rId1227" Type="http://schemas.openxmlformats.org/officeDocument/2006/relationships/slide" Target="slides/slide227.xml"/><Relationship Id="rId1228" Type="http://schemas.openxmlformats.org/officeDocument/2006/relationships/slide" Target="slides/slide228.xml"/><Relationship Id="rId1229" Type="http://schemas.openxmlformats.org/officeDocument/2006/relationships/slide" Target="slides/slide229.xml"/><Relationship Id="rId1230" Type="http://schemas.openxmlformats.org/officeDocument/2006/relationships/slide" Target="slides/slide230.xml"/><Relationship Id="rId1231" Type="http://schemas.openxmlformats.org/officeDocument/2006/relationships/slide" Target="slides/slide231.xml"/><Relationship Id="rId1232" Type="http://schemas.openxmlformats.org/officeDocument/2006/relationships/slide" Target="slides/slide232.xml"/><Relationship Id="rId1233" Type="http://schemas.openxmlformats.org/officeDocument/2006/relationships/slide" Target="slides/slide233.xml"/><Relationship Id="rId1234" Type="http://schemas.openxmlformats.org/officeDocument/2006/relationships/slide" Target="slides/slide234.xml"/><Relationship Id="rId1235" Type="http://schemas.openxmlformats.org/officeDocument/2006/relationships/slide" Target="slides/slide235.xml"/><Relationship Id="rId1236" Type="http://schemas.openxmlformats.org/officeDocument/2006/relationships/slide" Target="slides/slide236.xml"/><Relationship Id="rId1237" Type="http://schemas.openxmlformats.org/officeDocument/2006/relationships/slide" Target="slides/slide237.xml"/><Relationship Id="rId1238" Type="http://schemas.openxmlformats.org/officeDocument/2006/relationships/slide" Target="slides/slide238.xml"/><Relationship Id="rId1239" Type="http://schemas.openxmlformats.org/officeDocument/2006/relationships/slide" Target="slides/slide239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DIVE / TUTORIAL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Эволюция LangChain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5600" dirty="0"/>
          </a:p>
        </p:txBody>
      </p:sp>
      <p:sp>
        <p:nvSpPr>
          <p:cNvPr id="6" name="Shape 4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6916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 chains до Deep Agents и Open SWE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57200" y="2331720"/>
            <a:ext cx="1371600" cy="54864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260604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Большой tutorial по экосистеме LangChain: chains, LCEL, LangGraph, Deep Agents, Open SWE. Python 1.0+, реальные API, плотный код.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100+ слайдов  |  2022 -- 2026  |  Python 1.0+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02920"/>
            <a:ext cx="2194560" cy="329184"/>
          </a:xfrm>
          <a:prstGeom prst="roundRect">
            <a:avLst>
              <a:gd name="adj" fmla="val 50000"/>
            </a:avLst>
          </a:prstGeom>
          <a:solidFill>
            <a:srgbClr val="219EBC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  |  CHAINS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1.0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chains, LCEL, agents, retrievers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40080" y="260604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Фундамент: композиция через LCEL (| pipe), унифицированный init_chat_model, output parsers, retrievers, tools, память, middleware. Всё, что нужно, чтобы собрать production-ready LLM-приложение до перехода к LangGraph и Deep Agents.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2606040" cy="2788920"/>
          </a:xfrm>
          <a:prstGeom prst="roundRect">
            <a:avLst>
              <a:gd name="adj" fmla="val 3509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63640" y="1600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prompt  |  model  |  parser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92240" y="210312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210312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ChatPromptTemplate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92240" y="283464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8346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ChatModel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92240" y="356616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0F1E2E"/>
          </a:solidFill>
          <a:ln w="15875">
            <a:solidFill>
              <a:srgbClr val="FFB70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35661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OutputParser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258775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|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92240" y="331927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|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126480" y="425196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композиция через LCEL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300" kern="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 СЛАЙДОВ  |  PYTHON &gt;= 1.0  |  ЛЕТО 2026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такое LangChain в 2025+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-- Python/JS фреймворк для сборки LLM-приложений и агентов. С версии 1.0 (релиз 22.10.2025) он построен поверх LangGraph-runtime и позиционируется как "самый быстрый способ собрать агента с любым провайдером моделей".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LCEL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Expression Language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Декларативная композиция через pipe-оператор. Любая цепочка -- Runnable. invoke/batch/stream/async работают одинаково.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3756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create_agent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6616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унифицированный вход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56616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вызов вместо зоопарка legacy agent-типов. Построен на LangGraph -- получаешь durable execution бесплатно.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1792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194560"/>
            <a:ext cx="73152" cy="2011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Middleware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cross-cutting hooks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4652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before_model / after_model / before_tool / after_tool. HITL, PII-редакция, summarization -- first-class встроенные middleware.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~140k звезд GitHub  |  MIT  |  Python: langchain 1.3.10 / langchain-core 1.4.8  |  JS: @langchain/langchain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github.com/langchain-ai/langchain README + changelog.langchain.com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-- и сразу в дело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shell/install.sh:1-11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Core -- обязательно для всех остальных пакетов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Provider-интеграции -- ставим только те, что нужны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langchain-anthropic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langchain-google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(опционально) дополнительные интеграции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langchain-community   # ~700 community-пакетов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langchain-classic     # legacy chains/AgentExecutor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langchain-core тянется автоматически как зависимость langchain -- отдельно ставить не нужно.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python.langchain.com/docs/introduction/#installation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Первый вызов модели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585216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5394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539496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универсальный инициализатор для всех провайдеров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Формат: "&lt;provider&gt;:&lt;model&gt;"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BaseMessage; нам нужен .content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model.invoke("Say hello in one sentence")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print(result.content)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&gt;&gt;&gt; "Hello! How can I help you today?"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92240" y="1371600"/>
            <a:ext cx="219456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92240" y="137160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720840" y="146304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720840" y="1691640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init_chat_model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720840" y="2011680"/>
            <a:ext cx="1874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фабричный вызов вместо ChatOpenAI / ChatAnthropic / ChatGoogle отдельно.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92240" y="2926080"/>
            <a:ext cx="219456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92240" y="29260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720840" y="3017520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720840" y="3246120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вернется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720840" y="3566160"/>
            <a:ext cx="18745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Объект AIMessage: content, response_metadata (usage, model_name), id, tool_calls.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python.langchain.com/docs/how_to/chat_models_universal_init/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Переключение провайдера -- одна строка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examples/multi_provider.py:1-14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m_openai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Anthropic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m_anthropic = init_chat_model("anthropic:claude-3-7-sonnet-latest")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Google Vertex 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m_google = init_chat_model("google_vertexai:gemini-2.0-flash")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Все три -- объекты BaseChatModel. Один и тот же .invoke()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m in [m_openai, m_anthropic, m_google]: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print(type(m).__name__, ":", m.invoke("ping").content[:30])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Нужны API-ключи в env: OPENAI_API_KEY / ANTHROPIC_API_KEY / GOOGLE_API_KEY -- провайдер-пакет сам их подхватит.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python.langchain.com/docs/concepts/chat_models/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Стандартизированные сообщения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examples/messages.py:1-16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langchain.messages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HumanMessage, AIMessage, SystemMessage, ToolMessage,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messages = 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SystemMessage(content="You are a concise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HumanMessage(content="What is LCEL?"),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AIMessage(content="LCEL = pipe-based composition in LangChain."),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HumanMessage(content="Show a one-line example."),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response = model.invoke(messages)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print(response.content)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 v1.0 контент -- стандартизированные content blocks: reasoning traces, citations, tool_call блоки.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python.langchain.com/docs/concepts/messages/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Потоковый вывод -- token за токеном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examples/streaming.py:1-17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.stream() -&gt; итератор по AIMessageChunk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model.stream("Write a haiku about Python"):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У каждого chunk-а есть .content (текст) и .response_metadata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print(chunk.content,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print()  # перевод строки после потока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Async-вариант: model.astream() -- то же самое в async-контексте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 def main():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async for chunk in model.astream("Write a haiku about async"):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print(chunk.content, end="", flush=True)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AIMessageChunk можно складывать через оператор + -- для буферизации и метрик.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python.langchain.com/docs/how_to/streaming/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ChatPromptTemplate -- декларативно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examples/prompt_basic.py:1-15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"Translate the following text to {language}."),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.invoke() принимает dict и подставляет переменные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messages = prompt.invoke({"language": "French", "text": "Hello world"})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print(messages.to_messages())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[SystemMessage(...), HumanMessage(...)] -- готов к model.invoke()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15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Кортежи ("role", "text") -- шорткат. Для сложного контента передавайте Message-объекты.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python.langchain.com/docs/concepts/prompt_templates/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MessagesPlaceholder + few-shot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examples/prompt_fewshot.py:1-24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ChatPromptTemplate, MessagesPlaceholder, FewShotChatMessagePromptTemplate,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Few-shot блок: примеры "вопрос -&gt; ответ"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examples = 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{"input": "2+2", "output": "4"},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{"input": "3*3", "output": "9"},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example_prompt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"{input}"),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("ai", "{output}"),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few_shot = FewShotChatMessagePromptTemplate(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example_prompt=example_prompt, examples=examples,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Сборка: system + few-shot + история + текущий вопрос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"You are a math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few_shot,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MessagesPlaceholder("history"),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"{question}"),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MessagesPlaceholder("history") -- дырка, в которую при invoke подставляется список прошлых сообщений.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python.langchain.com/docs/how_to/few_shot_examples_chat/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StrOutputParser -- самый частый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examples/parser_str.py:1-17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StrOutputParser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"Translate to French."),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Склеиваем через LCEL: prompt | model | 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Теперь на выходе str, а не AIMessage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chain.invoke({"text": "Hello world"})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print(type(result).__name__, "-&gt;", result)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&gt;&gt;&gt; str -&gt; "Bonjour le monde"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StrOutputParser просто достает .content из AIMessage. Без него пришлось бы делать result.content вручную.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python.langchain.com/docs/concepts/output_parsers/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PydanticOutputParser -- типизированный выход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examples/parser_pydantic.py:1-20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pydantic import BaseModel,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PydanticOutputParser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MovieReview(BaseModel):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title: str = Field(description="Movie title")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rating: int = Field(description="Rating from 1 to 10")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summary: str = Field(description="One-sentence summary")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parser = PydanticOutputParser(pydantic_object=MovieReview)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"Extract review fields.\n{format_instructions}"),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"{review_text}"),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]).partial(format_instructions=parser.get_format_instructions())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init_chat_model("openai:gpt-4.1-mini") | 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review = chain.invoke({"review_text": "Inception was brilliant. 9/10."})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print(review.title, review.rating, review.summary)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v1.0 рекомендуется model.with_structured_output(Schema) -- он использует tool calling и точнее.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python.langchain.com/docs/how_to/pydantic_output_parser/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with_structured_output -- рекомендованный путь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examples/structured.py:1-17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pydantic import BaseModel,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Weather(BaseModel):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city: str = Field(description="City name")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temperature_c: float = Field(description="Temperature in Celsius")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conditions: str = Field(description="Weather summary")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вызов -- и модель возвращает типизированный Pydantic-объект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structured = model.with_structured_output(Weather)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result: Weather = structured.invoke("Weather in Paris?")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print(result.city, result.temperature_c, result.conditions)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method="json_mode" -- если провайдер не поддерживает tool calling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structured_json = model.with_structured_output(Weather, method="json_mode")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 капотом: tool calling или provider-native JSON mode. Без extra LLM-вызовов, в один проход.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python.langchain.com/docs/how_to/structured_output/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| -- декларативная композиция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examples/lcel_intro.py:1-19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langchain_core.output_parsers import StrOutputParser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ChatPromptTemplate.from_messages([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("system", "You are a {style} assistant."),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("human", "{question}"),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prompt, model, parser -- все три реализуют Runnable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Оператор | склеивает их в один chain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type(chain) -&gt; RunnableSequence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print(type(chain).__name__)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dict на вход, str на выход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print(chain.invoke({"style": "concise", "question": "What is LCEL?"}))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 -- единый контракт: invoke / batch / stream / ainvoke / abatch / astream / async stream.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python.langchain.com/docs/concepts/lcel/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invoke / batch / stream -- без смены кода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examples/runnable_modes.py:1-16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invoke -- один вход, один выход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out_one = chain.invoke({"language": "French", "text": "Good morning"})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batch -- список входов, список выходов (параллельно)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out_many = chain.batch([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"French", 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"German", 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{"language": "Spanish", "text": "Good morning"},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print(out_many)  # ["Bonjour", "Guten Morgen", "Buenos dias"]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stream -- итератор по чанкам (стримит последний Runnable)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chain.stream({"language": "French", "text": "Stream me"}):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print(chunk, end="", flush=True)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batch полезен для embedding-style задач. stream -- для UX с typewriter-эффектом в UI.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python.langchain.com/docs/how_to/batch/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async + config -- полный контроль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examples/runnable_async.py:1-21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ConfigurableField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Любой Runnable имеет ainvoke / astream / abatch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 def main():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Один async-вызов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result = await chain.ainvoke({"language": "French", "text": "Hi"})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Async stream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async for chunk in chain.astream({"language": "French", "text": "Hi"}):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print(chunk,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asyncio.run(main())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configurable_fields -- параметры, которые можно переопределять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на лету через config={"configurable": {...}}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configurable_chain = init_chat_model("openai:gpt-4.1-mini",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temperature=0.7).configurable_fields(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temperature=ConfigurableField(id="temperature"),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configurable_chain.invoke(messages, config={"configurable": {"temperature": 0.0}})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configurable_fields + config={"configurable": {...}} -- паттерн для multi-tenant LLM-приложений.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python.langchain.com/docs/how_to/configurable/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RunnableLambda + RunnablePassthrough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examples/runnable_lambda.py:1-19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RunnableLambda, RunnablePassthrough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RunnableLambda -- оборачивает произвольную функцию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upper = RunnableLambda(lambda x: x.upper())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word_count = RunnableLambda(lambda text: {"text": text, "words": len(text.split())})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RunnablePassthrough -- пропускает вход дальше (для branching)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passthrough = RunnablePassthrough()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Пример: текст -&gt; uppercase -&gt; посчитать слова -&gt; смёрджить с оригиналом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word_count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| RunnablePassthrough.assign(upper=upper)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chain.invoke("hello world from langchain")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{"text": "hello world from langchain",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"words": 4, "upper": "HELLO WORLD FROM LANGCHAIN"}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RunnablePassthrough.assign -- добавляет новые ключи, сохраняя исходные. Идеален для RAG-style цепочек.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python.langchain.com/docs/how_to/functions/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Parallel + Branch -- fan-out и роутинг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examples/runnable_parallel.py:1-17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RunnableParallel, RunnableBranch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Parallel -- один вход, несколько параллельных Runnable-ов, dict на выходе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joke_chain = ChatPromptTemplate.from_template("Tell a joke about {topic}") | 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poem_chain = ChatPromptTemplate.from_template("Write a poem about {topic}") | 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parallel = RunnableParallel(joke=joke_chain, poem=poem_chain)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parallel.invoke({"topic": "cats"})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print(result.keys())  # dict_keys(["joke", "poem"])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Branch -- if/else роутинг по условию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branch = RunnableBranch(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(lambda x: "code" in x["topic"].lower(), code_chain),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(lambda x: "math" in x["topic"].lower(), math_chain),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general_chain,  # default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print(branch.invoke({"topic": "code review"}))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RunnableParallel выполняется параллельно -- отлично для multi-aspect анализа (sentiment + summary + keywords).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python.langchain.com/docs/how_to/branching/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Vector store -&gt; retriever -&gt; RAG-цепочка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examples/retriever_rag.py:1-25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OpenAIEmbeddings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langchain_community.vectorstores import FAISS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langchain_core.runnables import RunnablePassthrough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Эмбеддинги и индекс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embeddings = OpenAIEmbeddings(model="text-embedding-3-small")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docs = ["Cats are mammals.", "Python is a programming language.",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"LangChain helps build LLM apps."]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vectorstore = FAISS.from_texts(docs, embedding=embeddings)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.as_retriever() превращает store в Runnable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retriever = vectorstore.as_retriever(search_kwargs={"k": 2})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RAG-цепочка через LCEL: context + question -&gt; answer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ChatPromptTemplate.from_template(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"Answer based on context.\nContext: {context}\nQ: {question}"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rag =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{"context": retriever, "question": RunnablePassthrough()}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| prompt | model | StrOutputParser()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25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Альтернативные сторы: Chroma (легковесный), PGVector (production Postgres), Pinecone, Weaviate, Qdrant.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python.langchain.com/docs/concepts/retrievers/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@tool -- любая функция становится инструментом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examples/tool_basic.py:1-20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langchain.chat_models import init_chat_model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get_weather(city: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"""Get the current weather for a given city."""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f"Sunny, 22C in {city}"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search_docs(query: str, top_k: int = 3) -&gt; list[str]: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"""Search internal documentation. Returns top_k snippets."""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[f"doc about {query} #{i}" for i in range(top_k)]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bind_tools -- модель знает, какие функции можно вызвать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init_chat_model("openai:gpt-4.1-mini")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bound = model.bind_tools([get_weather, search_docs])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bound.invoke("What is the weather in Paris?")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print(result.tool_calls)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[{"name": "get_weather", "args": {"city": "Paris"}, "id": "..."}]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docstring инструмента = описание, которое видит модель. Названия параметров должны быть говорящими.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python.langchain.com/docs/how_to/tool_calling/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create_agent -- один вход для всех агентов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examples/agent_basic.py:1-19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get_weather(city: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"""Get weather for a city."""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f"Sunny, 22C in {city}"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Один вызов вместо create_react_agent / create_openai_functions_agent / 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tools=[get_weather],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system_prompt="You are a weather assistant.",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invoke -&gt; dict {"messages": [...]}; последнее сообщение = ответ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"weather in Paris?"}]})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 капотом LangGraph-runtime: durable execution, checkpointing, human-in-the-loop доступны через middleware.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docs.langchain.com/oss/python/langchain/agents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Краткосрочная память: thread + checkpointer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examples/memory_short.py:1-21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checkpointer = InMemorySaver()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tools=[...],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checkpointer=checkpointer,  # &lt;-- persistent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config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Первый turn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"My name is Alice."}]}, config=config)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Второй turn -- модель помнит имя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[{"role": "user",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"content": "What is my name?"}]}, config=config)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  # "Alice"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для dev. Для прода -- PostgresSaver / RedisSaver (те же LangGraph checkpointer-ы).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docs.langchain.com/oss/python/langgraph/persistence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Долгосрочная память: store + namespace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examples/memory_long.py:1-21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langgraph.store.memory import InMemoryStore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langchain.embeddings import init_embeddings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Store может быть in-memory (dev) или Postgres (prod)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 = InMemoryStore(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index={"embed": init_embeddings("openai:text-embedding-3-small"),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"dims": 1536},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model="openai:gpt-4.1-mini",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tools=[...],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store=store,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Namespace = ("user-id", "facts") -- разделение по пользователям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ns = ("user-42", "facts")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store.put(ns, "pref-1", {"text": "User prefers concise answers."})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 новой сессии store.search(ns, query="preferences") вернёт факты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Long-term memory переживает thread. Идеальна для user preferences, summary прошлых сессий, learned facts.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docs.langchain.com/oss/python/langgraph/memory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Cross-cutting concerns одной строкой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82296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examples/middleware.py:1-22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7772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HumanInTheLoopMiddleware,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PIIRedactionMiddleware,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SummarizationMiddleware,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send_email(to: str, body: str)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"""Send an email to recipient."""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f"sent to {to}"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tools=[send_email],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HumanInTheLoopMiddleware(interrupt_on={"send_email": True}),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PIIRedactionMiddleware(redact_emails=True, redact_phones=True),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SummarizationMiddleware(trigger=("tokens", 4000)),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22 lines, card fits ~14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4434840"/>
            <a:ext cx="8229600" cy="274320"/>
          </a:xfrm>
          <a:prstGeom prst="roundRect">
            <a:avLst>
              <a:gd name="adj" fmla="val 26667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4434840"/>
            <a:ext cx="73152" cy="274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5262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800600"/>
            <a:ext cx="7909560" cy="-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Все три middleware -- встроенные. Custom middleware пишутся как before_model/after_model hooks.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нового в 1.0 vs 0.3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3977640" cy="3017520"/>
          </a:xfrm>
          <a:prstGeom prst="roundRect">
            <a:avLst>
              <a:gd name="adj" fmla="val 303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50876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0.x (legacy)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37033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create_react_agent / create_openai_functions_agent / create_structured_chat_agent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LLMChain, RetrievalQA, ConversationalRetrievalQA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ChatOpenAI / ChatAnthropic / ChatGoogleGenerativeAI отдельно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Кастомные callbacks для HITL и PII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Verbose LLMChain с ручным manage_prompts
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371600"/>
            <a:ext cx="3977640" cy="3017520"/>
          </a:xfrm>
          <a:prstGeom prst="roundRect">
            <a:avLst>
              <a:gd name="adj" fmla="val 303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92040" y="150876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1.0 (current)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892040" y="1920240"/>
            <a:ext cx="37033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create_agent -- единая точка входа (построен на LangGraph)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Middleware-система: HITL, PII, Summarization как first-class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init_chat_model("&lt;provider&gt;:&lt;model&gt;") -- один инициализатор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with_structured_output -- tool calling / provider-native JSON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Семантическое версионирование: до 2.0 breaking changes не будет
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langchain-classic -- пакет для обратной совместимости legacy chains
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452628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4526280"/>
            <a:ext cx="73152" cy="3657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46177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489204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Миграция: pip install langchain-classic -- legacy LLMChain/AgentExecutor работают, но новый код пишите на create_agent.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docs.langchain.com/oss/python/releases/langchain-v1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JS-аналог: что есть, чего нет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71600"/>
            <a:ext cx="5029200" cy="2971800"/>
          </a:xfrm>
          <a:prstGeom prst="roundRect">
            <a:avLst>
              <a:gd name="adj" fmla="val 246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1732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examples/ts_basic.ts:1-16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91640"/>
            <a:ext cx="45720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initChatModel } from "langchain/chat_models/universal";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createAgent } from "langchain/agents";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tool } from "@langchain/core/tools";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z } from "zod";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getWeather = tool(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({ city }) =&gt; `Sunny, 22C in ${city}`,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"get_weather", description: "Get weather",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schema: z.object({ city: z.string() })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model = await initChatModel("openai:gpt-4.1");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agent = createAgent({ model, tools: [getWeather]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result = await agent.invoke({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messages: [{ role: "user", content: "weather in Paris?"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4142232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0" y="13716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есть в @langchain/langchain: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669280" y="1737360"/>
            <a:ext cx="3017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initChatModel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createAgent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@langchain/core (tools, prompts, parsers)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LCEL и Runnable-протокол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Стандартизированные Messages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Vector store интеграции
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669280" y="30175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Чего нет или слабее: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0" y="33832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langchain-classic покрытие уже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Часть community-интеграций
</a:t>
            </a:r>
            <a:pPr indent="0" marL="0">
              <a:spcAft>
                <a:spcPts val="300"/>
              </a:spcAft>
              <a:buNone/>
            </a:pPr>
            <a:r>
              <a:rPr lang="en-US" sz="11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Tracing middleware меньше
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js.langchain.com/docs/how_to/chat_models_universal_init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Когда LangChain 1.0 -- правильный выбор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Production-ready commitment, единая точка входа для агентов, встроенные middleware. Но абстракция скрывает LangGraph -- если нужен fine-grained контроль над execution, придется проваливаться глубже.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1488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46888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Семантическая стабильность -- обязательство не ломать API до 2.0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create_agent вместо зоопарка agent-типов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init_chat_model -- переключение провайдера без рефакторинга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Middleware-система (HITL, PII, Summarization) из коробки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LangGraph-runtime под капотом -- durable execution бесплатно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~700+ интеграций через community-пакеты langchain-*
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63440" y="205740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214884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846320" y="246888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Кривая обучения для middleware (before/after hooks)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Часть экосистемы переехала в langchain-classic -- миграционная боль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Абстракция скрывает LangGraph -- для fine-grained нужен fallback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Bundled-версии зависимостей (langchain-openai, -anthropic, ...) нужно фиксировать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Исторически bloated core -- в 1.0 стало lean, но восприятие осталось
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changelog.langchain.com/announcements/langchain-1-0-now-generally-available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1: CHAINS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Дальше: LangGraph -- явный control flow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41732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LangChain 1.0 -- это "правильный путь по умолчанию" для большинства задач. Когда LCEL-pipeline перестает хватать (ветвления, циклы, человеческое одобрение, persistence) -- под капотом работает LangGraph. В следующей секции разберем его как самостоятельный runtime: граф, узлы, edges, checkpointer, human-in-the-loop как first-class концепции.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Граф вместо пайплайна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StateGraph, узлы (nodes), ребра (edges), условные переходы. Полный контроль над execution.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3756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3756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2044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Checkpointers, thread_id, time-travel. State между turn-ами хранится на диске.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2606040"/>
            <a:ext cx="2743200" cy="1737360"/>
          </a:xfrm>
          <a:prstGeom prst="roundRect">
            <a:avLst>
              <a:gd name="adj" fmla="val 5263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7920" y="2606040"/>
            <a:ext cx="2743200" cy="73152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0" y="278892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Human-in-the-loop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0" y="324612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interrupt_before / interrupt_after узлов. Апрув через Command. Не нужен middleware-хак.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2: LANGGRAPH  &gt;&gt;&gt;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docs.langchain.com/oss/python/langgraph/overview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</a:t>
            </a:r>
            <a:endParaRPr lang="en-US" sz="10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2: LANGGRAPH 1.0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1.0: stateful runtime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State, nodes, persistence, HITL. Production-ready durable execution: агенты, которые переживают падение сервера и одобряются человеком.</a:t>
            </a:r>
            <a:endParaRPr lang="en-US" sz="1400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WHY LANGGRAPH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Зачем LangGraph: что не может обычный LangChain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LCEL хорош для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простых pipeline (prompt | model | parser)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одного прохода без ветвлений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read-only чатов без state между вызовами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32004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LCEL не даёт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циклов и произвольной топологии графа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first-class persistence и time-travel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настоящей паузы на human approval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multi-agent и параллельных веток (Send)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восстановления после падения посреди long-run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INSTALL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Установка: одна команда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1188720"/>
          </a:xfrm>
          <a:prstGeom prst="roundRect">
            <a:avLst>
              <a:gd name="adj" fmla="val 6154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6060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5800" y="2651760"/>
            <a:ext cx="50292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extras: postgres / sqlite checkpointers -- отдельные пакеты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 langgraph-checkpoint-postgres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 langgraph-checkpoint-sqlite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JS / TypeScript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npm install @langchain/langgraph @langchain/langgraph-checkpoint
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1325880"/>
            <a:ext cx="2468880" cy="3200400"/>
          </a:xfrm>
          <a:prstGeom prst="roundRect">
            <a:avLst>
              <a:gd name="adj" fmla="val 296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1792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141732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46520" y="16459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в коробке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46520" y="1965960"/>
            <a:ext cx="2148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state, persistence, HITL, streaming, ToolNode, subgraph API. Никаких внешних сервисов кроме самого рантайма.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pypi.org/project/langgraph (langgraph 1.2.6, 2026-06-18)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как TypedDict -- первая итерация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question: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answer:  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steps:   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answer(state: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f"echo: {state['question']}", "steps": 1}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builder.add_node("answer", answer)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builder.add_edge(START, "answer")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builder.add_edge("answer",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graph = builder.compile()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print(graph.invoke({"question": "hi", "steps":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-&gt; {'question': 'hi', 'answer': 'echo: hi', 'steps': 1}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~17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Annotated + add_messages -- каналы с reducer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reducer add_messages склеивает списки сообщений по правилам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echo(state: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{"messages": [{"role": "assistant", "content": f"echo: {last.content}"}]}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g.add_node("echo", echo)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g.add_edge("echo",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print(app.invoke({"messages": [{"role": "user", "content": "hi"}]}))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langchain-ai.github.io/langgraph/concepts/low_level/#reducers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operator.add -- аккумуляция для list-канала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operator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каждый узел возвращает кусок списка, operator.add склеивает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log:    Annotated[list[str], operator.add]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tokens: Annotated[int,   operator.add]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step(state: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{"log": ["step-1"], "tokens": 12}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another(state: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{"log": ["step-2"], "tokens": 7}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g.add_node("a", step)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g.add_node("b", another)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g.add_edge("a", "b")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g.add_edge("b",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print(app.invoke({"log": [], "tokens":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{'log': ['step-1', 'step-2'], 'tokens': 19}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25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langchain-ai.github.io/langgraph/concepts/low_level/#reducers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dataclass + LastValue -- когда хочется типизации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dataclasses import dataclass,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@dataclass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question:  str = 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dataclass + Annotated -- каналы работают точно так же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messages:  Annotated[list, add_messages] = field(default_factory=list)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approved:  bool = False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greet(state: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[{"role": "assistant", "content": f"hi, {state.question}"}]}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g.add_node("greet", greet)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"greet")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g.add_edge("greet",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print(app.invoke(State(question="alex")))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langchain-ai.github.io/langgraph/concepts/low_level/#dataclass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StateGraph: builder.compile() -- базовый граф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inc(state: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{"n": state["n"] + 1}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builder.add_node("inc", inc)        # регистрируем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builder.add_edge(START, "inc")      # поток входа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builder.add_edge("inc", END)        # поток выхода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graph = builder.compile()           # компиляция -- граф готов к invoke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print(graph.invoke({"n": 0}))       # -&gt; {'n': 1}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langchain-ai.github.io/langgraph/concepts/low_level/#stategraph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START, END и поток данных через рёбра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START и END -- это специальные sentinel-узлы, не callable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text: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upper(state: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{"text": state["text"].upper()}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exclaim(state: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{"text": state["text"] + "!"}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g.add_node("upper",   upper)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g.add_node("exclaim", exclaim)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"upper")         # вход в граф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g.add_edge("upper",   "exclaim")   # внутреннее ребро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g.add_edge("exclaim", END)         # выход из графа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print(app.invoke({"text": "hi"}))  # -&gt; {'text': 'HI!'}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langchain-ai.github.io/langgraph/concepts/low_level/#why-langgraph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NODES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Узлы: синхронные и асинхронные функции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sync_node(state: State):                 # обычная функция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{"out": "sync-ok"}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async def async_node(state: State):          # async тоже работает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await asyncio.sleep(0)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{"out": "async-ok"}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g.add_node("s", sync_node)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g.add_node("a", async_node)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g.add_edge("s", "a")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print(app.invoke({"out": ""}))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print(asyncio.run(app.ainvoke({"out": ""})))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langchain-ai.github.io/langgraph/concepts/low_level/#nodes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NODES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Command -- узел сам решает, куда идти дальше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Literal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decide(state: State) -&gt; Command[Literal["inc", "halt"]]: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Command(update, goto) -- обновляет state и сам выбирает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if state["n"] &lt; 3: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Command(update={"n": state["n"] + 1}, goto="inc")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Command(update={}, goto="halt")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g.add_node("decide", decide)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g.add_node("inc",    inc)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g.add_node("halt",   lambda s: 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"decide")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g.add_edge("inc", "decide")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g.add_edge("halt",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print(app.invoke({"n": 0}))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langchain-ai.github.io/langgraph/concepts/low_level/#command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Conditional edges: routing по содержимому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needs_tool: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answer: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"model-output"}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tool_node(state: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"tool-output"}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route(state: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возвращаем ключ, который есть в path_map ниже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"tool_node" if state["needs_tool"] else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g.add_node("agent",    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g.add_node("tool_node", tool_node)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g.add_conditional_edges("agent", route,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"tool_node": "tool_node",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END: 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g.add_edge("tool_node",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print(app.invoke({"needs_tool": True, "answer": ""}))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28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langchain-ai.github.io/langgraph/concepts/low_level/#conditional-edges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Циклы: agentic loop без рекурсии в коде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агентный цикл: agent &lt;-&gt; tools, выход когда done=true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done: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iter: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{"iter": state["iter"] + 1, "done": state["iter"] &gt;= 3}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maybe_continue(state: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"agent" if not state["done"] else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g.add_node("agent",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g.add_conditional_edges("agent", maybe_continue, {"agent": "agent", END: END})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print(app.invoke({"done": False, "iter":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agent крутится 3 раза, потом уходит в END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langchain-ai.github.io/langgraph/concepts/low_level/#cycles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+ thread_id: stateful сессии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echo(state: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[{"role": "assistant", "content": f"echo: {last.content}"}]}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g.add_node("echo", echo)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g.add_edge("echo",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checkpointer -- обязателен для thread persistence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checkpointer = InMemorySaver()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g.compile(checkpointer=checkpointer)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"user-1"}}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app.invoke({"messages": [{"role": "user", "content": "hi"}]},  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app.invoke({"messages": [{"role": "user", "content": "again"}]},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второй вызов видит все сообщения первого: thread persistence работает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26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SqliteSaver и PostgresSaver для production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36576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SQLite -- файл на диске, идеален для dev / small-prod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langgraph.checkpoint.sqlite import SqliteSaver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with SqliteSaver.from_conn_string("./checkpoints.db") as cp: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app = g.compile(checkpointer=cp)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app.invoke({"messages": []},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данные переживают рестарт процесса.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Для asyncio-варианта -- aiosqlite.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325880"/>
            <a:ext cx="393192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983480" y="1371600"/>
            <a:ext cx="347472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Postgres -- production-grade, multi-instance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langgraph.checkpoint.postgres import PostgresSaver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DB = "postgresql://user:pass@host:5432/lg"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with PostgresSaver.from_conn_string(DB) as cp: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первый запуск создаст schema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cp.setup()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 = g.compile(checkpointer=cp)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app.invoke({"messages": []}, cfg)
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langchain-ai.github.io/langgraph/concepts/persistence/#checkpointer-implementations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StateSnapshot -- что лежит в checkpoint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После invoke можно достать текущий snapshot: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snapshot = app.get_state(cfg)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snapshot -- это StateSnapshot с полями: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.config     -- thread_id + checkpoint_id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.metadata   -- step, source, writes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.values     -- текущие значения всех каналов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.next       -- tuple узлов, которые будут выполняться следующими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.tasks      -- PregelTask с pending/result/error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print(snapshot.next)        # ()  -- граф завершён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print(snapshot.values["messages"][-1].content)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langchain-ai.github.io/langgraph/concepts/persistence/#state-snapshot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TIME TRAVEL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get_state_history: вся история шагов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Каждый super-step -- отдельный checkpoint в thread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history = list(app.get_state_history(cfg))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history[0]  -- последний шаг (самый свежий)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history[-1] -- самый первый (начало сессии)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i, snap in enumerate(history):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print(i, snap.metadata.get("step"), snap.values.get("iter"))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replays = форк от любого прошлого snapshot: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old = history[2].config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app.invoke(None, old)   # переигрывает только следующие шаги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langchain-ai.github.io/langgraph/concepts/persistence/#time-travel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TIME TRAVEL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update_state: форкнуть состояние и пойти другой веткой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patch значения канала прямо в snapshot -- создаётся новый checkpoint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app.update_state(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values={"messages": [{"role": "user", "content": "rewind"}]},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as_node="user_input",   # от имени какого узла пишем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Дальше invoke(None, cfg) переигрывает граф с нового состояния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app.invoke(None,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Типичный приём: "что если пользователь сказал не X, а Y?" --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ответвляемся, смотрим альтернативный прогон без потери истории.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langchain-ai.github.io/langgraph/concepts/persistence/#update-state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 + Command(resume=): пауза на человеке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interrupt,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question: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approved: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ask(state: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interrupt() -- пауза. Возвращает значение из Command(resume=...)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answer = interrupt({"question": "Approve sending this message?"})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{"approved": answer == "yes"}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g.add_node("ask", ask)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"ask")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g.add_edge("ask",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g.compile(checkpointer=InMemorySaver())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"approval-1"}}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app.invoke({"question": "send email", "approved": False}, cfg)   # пауза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result = app.invoke(Command(resume="yes"), cfg)                  # resume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print(result["approved"])  # -&gt; True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langchain-ai.github.io/langgraph/concepts/human_in_the_loop/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Как выглядит HITL-цикл снаружи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Серверная сторона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graph.invoke(input, cfg)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Внутри узла вызван interrupt(payload)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Граф замораживается, состояние в checkpointer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Возвращается GraphInterrupt с payload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5. Сервер ждёт -- пользователь думает часы/дни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Клиентская сторона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UI получает payload, рисует форму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Пользователь жмёт Approve / Reject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UI делает POST /threads/{id}/resume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Сервер вызывает graph.invoke(Command(resume=answer), cfg)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5. Граф оживает с того же узла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 (HITL section)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Multi-turn approval: узел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Узел review -- маршрутизация по ответу человека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interrupt,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plan: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executed: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plan(state: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{"plan": "step-A; step-B; step-C"}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review(state: State) -&gt; Command: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interrupt() возвращает ответ из Command(resume=...)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decision = interrupt({"plan": state["plan"]})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decision == "approve":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Command(goto="execute")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decision == "abort":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Command(goto=END)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Command(goto="plan")  # перепланировать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execute(state: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{"executed": True}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365760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65760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7490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0233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Полный пример со сборкой графа -- на следующем слайде.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langchain-ai.github.io/langgraph/how-tos/human_in_the_loop/cycle/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Multi-turn approval: сборка графа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plan, review, execute -- из предыдущего слайда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g.add_node("plan",    plan)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g.add_node("review",  review)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g.add_node("execute", execute)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"plan")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g.add_edge("plan", "review")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g.add_edge("execute",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g.compile(checkpointer=InMemorySaver())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Цикл: каждый review -- это пауза; Command(goto=...) -- ответвление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plan -&gt; review -&gt; (approve: execute | abort: END | else: plan)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app.invoke({"plan": "", "executed": False}, cfg)         # пауза 1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app.invoke(Command(resume="approve"), cfg)               # resume -&gt; execute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langchain-ai.github.io/langgraph/how-tos/human_in_the_loop/cycle/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SUBGRAPHS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Subgraphs: композитность и изоляция state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SubState(TypedDict):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internal: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inner(state: SubState):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{"internal": "sub-output"}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Собираем subgraph -- у него свой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 = StateGraph(SubState)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sub.add_node("inner", inner)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sub.add_edge(START, "inner")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sub.add_edge("inner",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sub_compiled = sub.compile()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Вставляем как обычный узел в родительский граф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ParentState(TypedDict):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parent = StateGraph(ParentState)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parent.add_node("sub_block", sub_compiled)   # &lt;- subgraph целиком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parent.add_edge(START, "sub_block")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parent.add_edge("sub_block",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parent.compile()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print(app.invoke({"out": ""}))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26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langchain-ai.github.io/langgraph/concepts/subgraphs/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Пять режимов stream_mode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values    -- весь state после каждого super-step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snap in app.stream({"messages": []}, cfg, stream_mode="values"):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print(snap["messages"][-1].content)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updates   -- delta: только что вернул каждый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upd in app.stream({"messages": []}, cfg, stream_mode="updates"):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print(upd)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events    -- низкоуровневые события (start, end, error, interrupt)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ev in app.stream({"messages": []}, cfg, stream_mode="events"):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print(ev["event"], ev["name"])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messages  -- токены LLM по мере генерации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tok, meta in app.stream({"messages": []}, cfg, stream_mode="messages"):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print(tok.content, end="|")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custom    -- только то, что узлы пишут через get_stream_writer()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chunk in app.stream({"messages": []}, cfg, stream_mode="custom"):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langchain-ai.github.io/langgraph/concepts/streaming/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 stream: пишем из узла как хотим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langgraph.config import get_stream_writer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total: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progress(state: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writer = get_stream_writer()      # доступен только во время выполнения узла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for i in range(3):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writer({"progress": i, "phase": "thinking"})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{"total": 3}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g.add_node("progress", progress)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"progress")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g.add_edge("progress",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в UI -- только custom-чанки, без промежуточного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app.stream({"total": 0}, stream_mode="custom"):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22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langchain-ai.github.io/langgraph/concepts/streaming/#custom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calling: tools + LLM binding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ChatOpenAI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add(a: int, b: int) -&gt; int: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"Add two numbers."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a + b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tools = [add]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llm = ChatOpenAI(model="gpt-4o-mini").bind_tools(tools)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[llm.invoke(state["messages"])]}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route(state: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"tools" if getattr(last, "tool_calls", None) else END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365760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65760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7490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0233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Сборка графа и запуск -- на следующем слайде.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langchain-ai.github.io/langgraph/how-tos/tool-calling/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calling: сборка графа и запуск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langgraph.prebuilt import ToolNode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tools, llm, agent, route -- из предыдущего слайда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g.add_node("agent",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g.add_node("tools", ToolNode(tools))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g.add_conditional_edges("agent", route, {"tools": "tools", END: END})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g.add_edge("tools",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Цикл: agent решает -&gt; tools исполняет -&gt; agent снова читает результат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result = app.invoke({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"messages": [{"role": "user", "content": "What is 2 + 3?"}]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langchain-ai.github.io/langgraph/how-tos/tool-calling/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Studio: визуальный debugger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743200"/>
          </a:xfrm>
          <a:prstGeom prst="roundRect">
            <a:avLst>
              <a:gd name="adj" fmla="val 2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27432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это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Desktop IDE и web-UI для отладки графов. Показывает граф, каждый super-step, state на каждом шаге, время на узел.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2743200"/>
          </a:xfrm>
          <a:prstGeom prst="roundRect">
            <a:avLst>
              <a:gd name="adj" fmla="val 2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27432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умеет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запускать граф интерактивно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ставить breakpoints на узлах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модифицировать state вручную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редактировать узлы и перезапускать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экспорт trace в LangSmith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84048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85800" y="38862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запуск: langgraph dev  -- поднимает Studio на http://localhost:8123
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langchain-ai.github.io/langgraph/concepts/langgraph_studio/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PLATFORM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Deploy через LangGraph Platform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1188720"/>
          </a:xfrm>
          <a:prstGeom prst="roundRect">
            <a:avLst>
              <a:gd name="adj" fmla="val 6154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langgraph.json -- declarative config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"graphs": {"agent": "./agent.py:graph"},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"env":  "./.env",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"python_version": "3.11"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8229600" cy="1828800"/>
          </a:xfrm>
          <a:prstGeom prst="roundRect">
            <a:avLst>
              <a:gd name="adj" fmla="val 4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5800" y="260604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CLI: локальный dev-сервер и deploy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dev       # локальный API + Studio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langgraph up        # Docker-compose stack (Redis + API + Studio)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deploy    # пуш в LangGraph Platform (managed)
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langchain-ai.github.io/langgraph/concepts/langgraph_platform/ (managed: scaling, queue, persistent threads, observability)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NEW IN 1.0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нового в LangGraph 1.0: четыре фичи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Durable execution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Состояние персистится автоматически. Падение сервера посреди long-run -- граф восстанавливается ровно с точки остановки.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first-class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interrupt() -- стабильный API, multi-day approval workflows без костылей.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283464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83464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92608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15468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persistence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474720"/>
            <a:ext cx="37947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/ SqliteSaver / PostgresSaver -- first-class контракты, а не отдельный набор фич.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54880" y="2834640"/>
            <a:ext cx="3931920" cy="1371600"/>
          </a:xfrm>
          <a:prstGeom prst="roundRect">
            <a:avLst>
              <a:gd name="adj" fmla="val 5333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54880" y="2834640"/>
            <a:ext cx="73152" cy="13716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292608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83480" y="31546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Breaking changes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4983480" y="3474720"/>
            <a:ext cx="36118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langgraph.prebuilt.create_react_agent -&gt; langchain.agents.create_agent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MemorySaver -&gt; InMemorySaver (новый alias)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semver: стабильно до 2.0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changelog.langchain.com/announcements/langgraph-1-0-is-now-generally-available (bonus 1.2: fault tolerance middleware -- retries / timeouts / error handlers)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@langchain/langgraph -- JS/TS-аналог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import { StateGraph, START, END, Annotation } from "@langchain/langgraph";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import { MemorySaver }               from "@langchain/langgraph-checkpoint";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State = Annotation.Root({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messages: Annotation({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reducer: (a, b) =&gt; a.concat(b),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default: () =&gt;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g = new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.addNode("echo", (s) =&gt; 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[{ role: "assistant", content: "echo: " + s.messages.at(-1).content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.addEdge("echo", END);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app = g.compile({ checkpointer: new MemorySaver()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const cfg = { configurable: { thread_id: "t1" } };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result = await app.invoke({ messages: [{ role: "user", content: "hi" }] }, cfg);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github.com/langchain-ai/langgraphjs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WHEN TO USE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Когда LangGraph, когда остаться на LCEL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737360"/>
            <a:ext cx="3749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Агент крутится в цикле (tool calls + retry)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Нужна пауза на human approval / review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Long-running workflow переживает рестарт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Сложная топология: ветвления, merge, map-reduce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Multi-agent: subgraphs + Send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Time-travel и replay для отладки
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846320" y="1737360"/>
            <a:ext cx="3749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Простой pipeline prompt | model | parser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Один проход без state между вызовами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Read-only чат без persistence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Быстрый прототип без долгоживущего state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Команда не готова к concepts: channels/reducers/Send
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BRIDGE TO SECTION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Мостик к Deep 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645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мы только что разобрали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State, nodes, edges, persistence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HITL через interrupt + Command(resume)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Subgraphs, streaming, ToolNode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Deploy через LangGraph Platform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дальше (Section 3)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 -- это готовая архитектура поверх LangGraph: planning tool, filesystem, subagents, middleware. create_deep_agent -- одна функция вместо сотни строк boilerplate.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108960"/>
            <a:ext cx="8229600" cy="1188720"/>
          </a:xfrm>
          <a:prstGeom prst="roundRect">
            <a:avLst>
              <a:gd name="adj" fmla="val 6154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3108960"/>
            <a:ext cx="73152" cy="1188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200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4290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Связь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749040"/>
            <a:ext cx="7909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 из deepagents==0.6.11 -- это обёртка, которая собирает граф LangGraph с planning tool, файловой системой и subagents. Внутри всё, что мы видели: StateGraph, Command, interrupt, subgraphs.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(README)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03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 1.0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Batteries-included agent harness: planning tool, virtual filesystem,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subagents with isolated context, pluggable backends, HITL middleware.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 on LangGraph + LangChain 1.0 middleware. Inspired by Claude Code,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Research, Manus.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 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limits: why a new layer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14400"/>
          </a:xfrm>
          <a:prstGeom prst="roundRect">
            <a:avLst>
              <a:gd name="adj" fmla="val 8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144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is a runtime, not an agent harness.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You still have to wire planning, filesystem access, subagent isolation,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approval, and context offload yourself.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5146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834640"/>
            <a:ext cx="3749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Full control over graph topology, cycles, parallel branches (Send)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Durable execution, checkpointing, interrupt-based HITL are first-class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Stable public API until 2.0 (released 22 Oct 2025)
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242316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25146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46320" y="2834640"/>
            <a:ext cx="3749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Boilerplate-heavy: planning tool, fs tools, subagent wiring -- all manual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 built-in context overflow strategy (every tool result floods the main thread)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 opinionated "coding/research" agent defaults -- you re-implement Claude Code patterns
</a:t>
            </a:r>
            <a:endParaRPr lang="en-US" sz="1400" dirty="0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  SOLUTION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Agents: opinionated defaults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601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Analogy: Django over raw WSGI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Same runtime (LangGraph), but with conventions and pre-built middleware.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You give up some flexibility in exchange for "everything just works".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50292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examples/hello.py:1-14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4572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One import, one call -- you get: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write_todos planning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ls / read_file / write_file / edit_file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glob, grep, execute (bash)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task tool for subagents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summarization 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tools=[my_tool],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system_prompt="...",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" y="4279392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14 lines, card fits ~10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760720" y="2286000"/>
            <a:ext cx="2926080" cy="2194560"/>
          </a:xfrm>
          <a:prstGeom prst="roundRect">
            <a:avLst>
              <a:gd name="adj" fmla="val 333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760720" y="2286000"/>
            <a:ext cx="73152" cy="21945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9" name="Text 17"/>
          <p:cNvSpPr/>
          <p:nvPr/>
        </p:nvSpPr>
        <p:spPr>
          <a:xfrm>
            <a:off x="5989320" y="237744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89320" y="260604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Stack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989320" y="29260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(runtime)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-&gt; create_agent (LangChain 1.0, thin harness)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-&gt; create_deep_agent (opinionated harness)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Built-in: planning, FS, subagents, HITL, skills.</a:t>
            </a:r>
            <a:endParaRPr lang="en-US" sz="1400" dirty="0"/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3.2  INSTALL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deepagents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pypi.org/project/deepagents/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1005840"/>
          </a:xfrm>
          <a:prstGeom prst="roundRect">
            <a:avLst>
              <a:gd name="adj" fmla="val 727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setup.sh:1-5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deepagents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or, with uv: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add deepagents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JS analogue: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npm install deepagents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21305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5 lines, card fits ~3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57200" y="2468880"/>
            <a:ext cx="8229600" cy="914400"/>
          </a:xfrm>
          <a:prstGeom prst="roundRect">
            <a:avLst>
              <a:gd name="adj" fmla="val 8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2468880"/>
            <a:ext cx="73152" cy="914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560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2788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Latest stable (snapshot 2026-06-22)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3108960"/>
            <a:ext cx="790956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Python: deepagents 0.6.11 (no formal 1.0 yet).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Repo: github.com/langchain-ai/deepagents (~24.9k stars).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License: MIT.  JS package: deepagents (npm).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352044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520440"/>
            <a:ext cx="73152" cy="9601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36118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85800" y="384048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Dependencies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85800" y="41605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deepagents pulls in langchain, langgraph, langchain-core.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API keys via env vars: OPENAI_API_KEY, ANTHROPIC_API_KEY, etc.</a:t>
            </a:r>
            <a:endParaRPr lang="en-US" sz="1400" dirty="0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3.3  HELLO WORLD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create_deep_agent: hello world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12064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examples/hello.py:1-12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6634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system_prompt="You are a helpful assistant.",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"messages": "Write a haiku about Python"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760720" y="1325880"/>
            <a:ext cx="2926080" cy="3108960"/>
          </a:xfrm>
          <a:prstGeom prst="roundRect">
            <a:avLst>
              <a:gd name="adj" fmla="val 25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760720" y="1325880"/>
            <a:ext cx="73152" cy="3108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3" name="Text 11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What you get for free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89320" y="1965960"/>
            <a:ext cx="26060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write_todos tool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ls / read_file / write_file / edit_file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glob, grep, execute (bash)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task tool for subagents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summarization middleware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same LangGraph runtime as create_agent</a:t>
            </a:r>
            <a:endParaRPr lang="en-US" sz="1400" dirty="0"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3.3  API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create_deep_agent: full API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reference.langchain.com/python/deepagents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91840"/>
          </a:xfrm>
          <a:prstGeom prst="roundRect">
            <a:avLst>
              <a:gd name="adj" fmla="val 222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examples/full_api.py:1-15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FilesystemBackend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model="anthropic:claude-sonnet-4-5",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tools=[my_tool],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system_prompt="...",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subagents=[researcher, writer],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skills=["./skills/review.md"],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backend=FilesystemBackend("./ws"),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middleware=[my_hitl, my_logger],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checkpointer=InMemorySaver(),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store=InMemoryStore(),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interrupt_on={"bash": True},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3.4  INSTRUCTIONS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prompt: how to talk to a deep agent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docs.langchain.com/oss/python/deepagents/customization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examples/system_prompt.py:1-16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SYSTEM_PROMPT =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You are a senior backend engineer.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WORKFLOW: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1. Plan with write_todos before non-trivial work.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2. Explore the codebase via ls / glob / grep first.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3. Use edit_file for surgical changes, write_file for new files.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4. Delegate research tasks to the "researcher" subagent.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5. Run tests via execute; never claim success without output.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CONSTRAINTS: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- Do not modify files outside ./src.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- Stop and ask the user if requirements are ambiguous.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create_deep_agent(model=..., system_prompt=SYSTEM_PROMPT)
</a:t>
            </a:r>
            <a:endParaRPr lang="en-US" sz="1100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3.5  TOOLS OVERVIEW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fs + planning tools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7772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Eight opinionated defaults, all active unless you override.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Planning, filesystem, search, shell, and subagent delegation -- one import, zero setup.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233172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write_todos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828800" y="2350008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 / decompose a task into ordered steps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17720" y="2286000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233172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989320" y="2350008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list directory entries in the virtual FS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2999232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30449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read_file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828800" y="3063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read one or many files with line offsets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17720" y="2999232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0449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write_file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989320" y="3063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 or overwrite a file in the FS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3712464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3758184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edit_file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828800" y="3776472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surgical string-replace edits (matches all occurrences)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17720" y="3712464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3758184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glob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989320" y="3776472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find files by pattern (e.g. **/*.py)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4425696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4360" y="4471416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grep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828800" y="4489704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regex search across files with context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17720" y="4425696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54880" y="4471416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execute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989320" y="4489704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 a shell command (sandboxed if a backend enforces it)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57200" y="5138928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94360" y="5184648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task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828800" y="5202936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delegate to a named subagent with isolated context</a:t>
            </a:r>
            <a:endParaRPr lang="en-US" sz="1100" dirty="0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3.5  TOOLS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write_file and edit_file in action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examples/fs_tools.py:1-11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The agent calls these tools by name;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you describe the goal in the prompt.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PROMPT =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1. Write src/hello.py with a greet(name) function.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2. Use edit_file to add a docstring to greet().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3. Use write_file to add tests/test_hello.py.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create_deep_agent(model="openai:gpt-4.1")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PROMPT})
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760720" y="1325880"/>
            <a:ext cx="2926080" cy="3200400"/>
          </a:xfrm>
          <a:prstGeom prst="roundRect">
            <a:avLst>
              <a:gd name="adj" fmla="val 25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76072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Context overflow protection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89320" y="1965960"/>
            <a:ext cx="26060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outputs larger than a threshold are offloaded to the virtual FS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and replaced with a path + summary in the message history. The agent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can re-read specific portions on demand. This is what lets deep 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handle large repos without blowing the context window.</a:t>
            </a:r>
            <a:endParaRPr lang="en-US" sz="1400" dirty="0"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3.6  PLANNING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write_todos: explicit planning inside the graph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868680"/>
          </a:xfrm>
          <a:prstGeom prst="roundRect">
            <a:avLst>
              <a:gd name="adj" fmla="val 842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868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 is just a tool, like any other.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LLM emits a structured plan, the graph stores it in state["todos"],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and every subsequent model call sees the current plan in the system message.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82296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examples/write_todos.py:1-12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write_todos(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todos=[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"Read repo structure", "status": "in_progress",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"Reading repo structure"},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"Implement greet()",      "status": "pending",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"Implementing greet()"},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"Add pytest cases",       "status": "pending",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"Adding pytest cases"},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Status: pending | in_progress | completed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activeForm: present-continuous shown in UI
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" y="427939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12 lines, card fits ~10</a:t>
            </a:r>
            <a:endParaRPr lang="en-US" sz="900" dirty="0"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3.6  PATTERN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Plan, Act, Reflect loop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blog.langchain.com/introducing-deepagents-cli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PLAN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436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write_todos: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decompose task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order steps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mark in_progress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127248" y="2221992"/>
            <a:ext cx="182880" cy="228600"/>
          </a:xfrm>
          <a:prstGeom prst="rightArrow">
            <a:avLst/>
          </a:prstGeom>
          <a:solidFill>
            <a:srgbClr val="FFB703"/>
          </a:solidFill>
          <a:ln/>
        </p:spPr>
      </p:sp>
      <p:sp>
        <p:nvSpPr>
          <p:cNvPr id="12" name="Shape 10"/>
          <p:cNvSpPr/>
          <p:nvPr/>
        </p:nvSpPr>
        <p:spPr>
          <a:xfrm>
            <a:off x="338328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2044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ACT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2044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execute tool call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(read_file, edit_file, ...)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or delegate via task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53328" y="2221992"/>
            <a:ext cx="182880" cy="228600"/>
          </a:xfrm>
          <a:prstGeom prst="rightArrow">
            <a:avLst/>
          </a:prstGeom>
          <a:solidFill>
            <a:srgbClr val="FFB703"/>
          </a:solidFill>
          <a:ln/>
        </p:spPr>
      </p:sp>
      <p:sp>
        <p:nvSpPr>
          <p:cNvPr id="16" name="Shape 14"/>
          <p:cNvSpPr/>
          <p:nvPr/>
        </p:nvSpPr>
        <p:spPr>
          <a:xfrm>
            <a:off x="630936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652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REFLECT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update todo status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re-plan if blocked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log progress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783080" y="3566160"/>
            <a:ext cx="5669280" cy="0"/>
          </a:xfrm>
          <a:prstGeom prst="line">
            <a:avLst/>
          </a:prstGeom>
          <a:noFill/>
          <a:ln w="19050">
            <a:solidFill>
              <a:srgbClr val="3A5670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2286000" y="3611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loop until all todos = completed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393192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93192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0233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5800" y="429768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graph state carries the plan -- every LLM call sees it in the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message, so the agent self-monitors progress across turns.</a:t>
            </a:r>
            <a:endParaRPr lang="en-US" sz="1400" dirty="0"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SUBAGENTS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task tool: delegate, isolate, return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601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Why subagents?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Long tool outputs and exploratory searches pollute the main thread.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 subagent runs in its own scratchpad and returns a compressed summary --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parent context stays clean.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82296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examples/task_call.py:1-10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When the main agent emits a tool call like: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task(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subagent_type="researcher",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description="Find papers on RAG evaluation",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prompt="Search arXiv for 2025-2026 RAG evaluation surveys.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 Return a 150-word summary with 3 citations.",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Deep Agents spins up a fresh deep agent with the researcher profile,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runs it to completion, and returns only the final message.
</a:t>
            </a:r>
            <a:endParaRPr lang="en-US" sz="1100" dirty="0"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EXAMPLE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Subagents: minimal example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examples/subagents.py:1-23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researcher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"name": "researcher",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"description": "Does deep web research, returns citations",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"system_prompt": "You are a research specialist. Always cite sources.",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"tools": [web_search],  # optional, can be []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writer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"name": "writer",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"description": "Polishes prose into a final report",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"system_prompt": "You are a writing specialist.",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"tools":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subagents=[researcher, writer],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"Research quantum computing and write a 200-word summary."})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23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ISOLATION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Isolated context for subagents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blog.langchain.com/introducing-deepagents-cli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4173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MAIN AGENT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94360" y="1783080"/>
            <a:ext cx="2468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user task,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summary from researcher,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summary from writer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00400" y="2926080"/>
            <a:ext cx="548640" cy="0"/>
          </a:xfrm>
          <a:prstGeom prst="line">
            <a:avLst/>
          </a:prstGeom>
          <a:noFill/>
          <a:ln w="25400">
            <a:solidFill>
              <a:srgbClr val="FFB703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218688" y="269748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task("researcher")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26280" y="132588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0F1E2E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1399032"/>
            <a:ext cx="3886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SUBAGENT: researcher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63440" y="169164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full web_search results,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all 14 sources,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notes, drafts, citations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return: 150-word summary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26280" y="306324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0F1E2E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3136392"/>
            <a:ext cx="3886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SUBAGENT: writer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63440" y="342900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researcher summary,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original user task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return: polished 200-word report</a:t>
            </a:r>
            <a:endParaRPr lang="en-US" sz="1100" dirty="0"/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3.8  VIRTUAL FS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Virtual FS: state files dict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1005840"/>
          </a:xfrm>
          <a:prstGeom prst="roundRect">
            <a:avLst>
              <a:gd name="adj" fmla="val 727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10058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Files live in graph state, not on disk by default.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StateBackend keeps everything in state["files"]. Survives across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turns in the same thread; never touches disk unless you swap backends.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377440"/>
            <a:ext cx="8229600" cy="2103120"/>
          </a:xfrm>
          <a:prstGeom prst="roundRect">
            <a:avLst>
              <a:gd name="adj" fmla="val 3478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42316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examples/virtual_fs.py:1-9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9748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Inspect the virtual filesystem after a run: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"Summarize repo"})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files = result.get("files", {})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path, doc in files.items():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print(f"{path}: {len(doc.get('content', []))} bytes")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/repo/src/main.py: 421 bytes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/repo/README.md:   1804 bytes
</a:t>
            </a:r>
            <a:endParaRPr lang="en-US" sz="1100" dirty="0"/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3.9  MIDDLEWARE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Middleware: four hook points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194560" y="1417320"/>
            <a:ext cx="2194560" cy="868680"/>
          </a:xfrm>
          <a:prstGeom prst="roundRect">
            <a:avLst>
              <a:gd name="adj" fmla="val 10526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94560" y="14630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MODEL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(LLM call)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94560" y="3108960"/>
            <a:ext cx="2194560" cy="868680"/>
          </a:xfrm>
          <a:prstGeom prst="roundRect">
            <a:avLst>
              <a:gd name="adj" fmla="val 10526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94560" y="315468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(execute)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54680" y="2331720"/>
            <a:ext cx="274320" cy="731520"/>
          </a:xfrm>
          <a:prstGeom prst="downArrow">
            <a:avLst/>
          </a:prstGeom>
          <a:solidFill>
            <a:srgbClr val="FFB703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150876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50876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before_model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196596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196596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after_model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320040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63440" y="320040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before_tool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663440" y="365760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365760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after_tool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02336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4023360"/>
            <a:ext cx="73152" cy="502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1148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5800" y="438912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Same middleware system as LangChain 1.0 create_agent.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Mix custom middleware with built-ins: Summarization, HumanInTheLoop, Filesystem, SubAgent.</a:t>
            </a:r>
            <a:endParaRPr lang="en-US" sz="1400" dirty="0"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3.9  MIDDLEWARE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 middleware: logging + PII redaction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examples/middleware.py:1-18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AgentMiddleware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LoggerMiddleware(AgentMiddleware):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before_model(self,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print(f"[model] {len(state['messages'])} msgs in")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after_tool(self, state, runtime, tool_result):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print(f"[tool]  {tool_result.tool_call_id} -&gt; {len(str(tool_result.content))} chars")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middleware=[LoggerMiddleware(), HumanInTheLoopMiddleware(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interrupt_on={"execute": True},  # ask before running bash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)],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18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3.10  BACKENDS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Pluggable backends: 4 flavors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docs.langchain.com/oss/python/deepagents/backends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8ECA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StateBackend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16916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default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19202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Everything in graph state["files"]. Zero disk I/O.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Perfect for short-lived, sandboxed runs.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32588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FilesystemBackend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16916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local disk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846320" y="19202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directory on the host. Persists across runs.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 when the agent should see/edit your repo directly.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01752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10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StoreBackend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33832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cross-thread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6118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Lives in a LangGraph Store (Postgres, Redis).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Shared between threads and across sessions.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301752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4EC9B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310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CompositeBackend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3832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route by path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36118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Route reads/writes to different backends depending on path prefix.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"/workspace" -&gt; Filesystem, "/memory" -&gt; Store.</a:t>
            </a:r>
            <a:endParaRPr lang="en-US" sz="1100" dirty="0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3.10  COMPOSITE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CompositeBackend: route by path prefix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docs.langchain.com/oss/python/deepagents/backends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examples/composite_backend.py:1-20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CompositeBackend, FilesystemBackend, StoreBackend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langgraph.store.memory import InMemoryStore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 = InMemoryStore()  # or PostgresStore in 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backend = CompositeBackend(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default=FilesystemBackend(root_dir="./workspace"),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routes={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"/memory/": StoreBackend(store=store, namespace=("agent", "kb")),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"/scratch/": FilesystemBackend(root_dir="/tmp/scratch"),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create_deep_agent(model=..., backend=backend)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/workspace/notes.md -&gt; local disk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/memory/lessons.md  -&gt; Postgres, shared across sessions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/scratch/tmp.py     -&gt; ephemeral tmpfs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3.11  HITL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interrupt_on: approve tool calls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docs.langchain.com/oss/python/deepagents/human-in-the-loop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examples/hitl.py:1-23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HumanInTheLoopMiddleware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checkpointer=InMemorySaver(),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middleware=[HumanInTheLoopMiddleware(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interrupt_on={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"execute":   True,    # bash -- always ask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"write_file": True,   # disk writes -- always ask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"task":      False,   # subagents -- run unattended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try: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agent.invoke({"messages": "deploy to staging"},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except InterruptedError: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decision = ask_user("Approve execute()?")   # your UI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agent.invoke(Command(resume=decision), cfg)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2336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23 lines, card fits ~15</a:t>
            </a:r>
            <a:endParaRPr lang="en-US" sz="900" dirty="0"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3.12  STREAMING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stream_mode: tokens, updates, events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docs.langchain.com/oss/python/deepagents/streaming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examples/streaming.py:1-18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Stream model tokens as they arrive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token, meta in agent.stream(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{"messages": "..."},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stream_mode="messages",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print(token.content,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Stream state updates per node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agent.stream(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{"messages": "..."},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stream_mode="updates",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  # {"model": {...}, "tools": {...}}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Subagent streams are surfaced as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  {"subagent": {"name": "researcher", "chunk": ...}}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4754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18 lines, card fits ~16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852160" y="1325880"/>
            <a:ext cx="2834640" cy="3200400"/>
          </a:xfrm>
          <a:prstGeom prst="roundRect">
            <a:avLst>
              <a:gd name="adj" fmla="val 258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stream_mode values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080760" y="1965960"/>
            <a:ext cx="251460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"values": full state after each node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"updates": delta per node (LangGraph-style)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"messages": token-by-token LLM output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"events": low-level LangGraph events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"custom": writer().emit(...) from inside nodes</a:t>
            </a:r>
            <a:endParaRPr lang="en-US" sz="1400" dirty="0"/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3.13  LANGSMITH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Tracing and evaluation: works out of the box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822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 code changes required.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Set LANGSMITH_TRACING=true plus LANGSMITH_API_KEY and LANGSMITH_PROJECT.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Every deep-agent run is traced as a parent run with subagent runs nested underneath.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331720"/>
            <a:ext cx="8229600" cy="2103120"/>
          </a:xfrm>
          <a:prstGeom prst="roundRect">
            <a:avLst>
              <a:gd name="adj" fmla="val 3478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7744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examples/langsmith.sh:1-8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5176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LANGSMITH_API_KEY=lsv2_...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LANGSMITH_PROJECT=deepagents-evals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python my_deep_agent.py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all runs visible in smith.langchain.com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subagent runs nested under the parent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token usage, latency, tool errors captured
</a:t>
            </a:r>
            <a:endParaRPr lang="en-US" sz="1100" dirty="0"/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3.14  RESEARCH AGENT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example: arXiv research agent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examples/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examples/research_agent.py:1-24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arxiv_search(query: str, max_results: int = 5)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"""Search arXiv for papers matching the query."""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import arxiv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client = arxiv.Client()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results = list(client.results(arxiv.Search(query=query, max_results=max_results)))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"\n\n".join(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f"{r.title}\n{r.summary[:300]}..." for r in results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tools=[arxiv_search],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system_prompt=("You are a research assistant. Always cite paper titles and arXiv IDs."),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"name": "summarizer",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"description": "Compresses paper abstracts into a paragraph",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"system_prompt": "You are a precise summarizer.",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"tools":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3.14  CODING AGENT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example: coding agent, sandboxed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examples/coding_agent.py:1-17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SandboxBackend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model="anthropic:claude-sonnet-4-5",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backend=SandboxBackend(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provider="daytona",       # or modal / runloop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api_key=os.environ["DAYTONA_API_KEY"],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image="python:3.12-slim",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system_prompt=("You are a coding agent. Always run tests after edits. Stop and ask if requirements are ambiguous."),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"Add a /healthz endpoint to the FastAPI app, with tests."})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Daytona/Modal/Runloop execute code in an isolated container;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the local process never sees a stray rm -rf.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3.15  WHAT IS NEW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1.0-rc and the TypeScript 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github.com/langchain-ai/deepagents/releases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What is new in 1.0-rc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3703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Full LangChain 1.0 middleware integration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Stable Send API for parallel subagents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Pluggable backends marked stable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Skills: versioning + hot-reload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CompositeBackend GA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Note: as of snapshot 2026-06-22, latest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stable is 0.6.11 -- 1.0 ships before EOY 2026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371600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examples/deepagentsjs.ts:1-13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4892040" y="164592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TypeScript analogue (deepagentsjs)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createDeepAgent } from "deepagents";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tool, z } from "@langchain/core/tools";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search = tool(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({ q }) =&gt; fetch("/api/search?q=" + q).then(r =&gt; r.text()),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"search", schema: z.object({ q: z.string() })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const agent = await createDeepAgent({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model: 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tools: [search],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});
</a:t>
            </a:r>
            <a:endParaRPr lang="en-US" sz="1100" dirty="0"/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3.16  PROS / CONS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When to choose Deep 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173736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Batteries included: planning + FS + subagents + HITL + skills in one import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Less boilerplate than raw LangGraph, opinionated defaults that match Claude Code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Pluggable backends (local / Daytona / Modal / Runloop / LangSmith Store)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Skills system: reusable behaviors loaded on-demand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Open source (MIT), traceable through LangSmith out of the box
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32588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846320" y="173736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- 1.0 not yet shipped (0.6.11 latest on snapshot 2026-06-22) -- breaking changes possible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Opinionated: overriding defaults can be awkward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Sandbox providers require external SaaS accounts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Skills ecosystem is nascent, fewer ready-made skills than for Claude Code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Some middleware + backend combinations are not yet documented
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70332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3703320"/>
            <a:ext cx="73152" cy="822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7947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2336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Bridge to Open SWE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85800" y="4343400"/>
            <a:ext cx="7909560" cy="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(next section) is a real coding agent that uses Deep Agents as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its harness. All the patterns from this section -- write_todos, subagents,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virtual FS, HITL -- show up unchanged in production at langchain-ai/open-swe.</a:t>
            </a:r>
            <a:endParaRPr lang="en-US" sz="1400" dirty="0"/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SWE: async coding agent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Open-source фреймворк LangChain Inc. для построения внутренних кодинг-агентов организации. Reference architecture поверх Deep Agents, pluggable sandboxes, триггеры из Slack/Linear/GitHub, draft PR автоматически. Воспроизводит паттерны Stripe Minions, Ramp Inspect, Coinbase Cloudbot -- но с открытым исходным кодом.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SWE: позиционирование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готовый продукт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Стартовый шаблон, не SaaS. Ops-работа: sandbox, модель, триггеры, промпты.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834640"/>
            <a:ext cx="4114800" cy="1600200"/>
          </a:xfrm>
          <a:prstGeom prst="roundRect">
            <a:avLst>
              <a:gd name="adj" fmla="val 457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2834640"/>
            <a:ext cx="73152" cy="16002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92608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" y="315468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Colleague, not copilot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85800" y="34747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Внутренний кодинг-агент, не IDE-assistant. Slack / Linear / GitHub -&gt; draft PR с тестами.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846320" y="1325880"/>
            <a:ext cx="384048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74920" y="1371600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meta: open-swe repo:1-12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5074920" y="1645920"/>
            <a:ext cx="33832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github.com/langchain-ai/open-swe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stars:    ~10k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commits:  971+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license:  MIT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language: Python + TypeScript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announce: 08.2025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rewrite:  03.2026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blog.langchain.com/open-swe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INSTALLATION.md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CUSTOMIZATION.md
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 (README + INSTALLATION.md)</a:t>
            </a:r>
            <a:endParaRPr lang="en-US" sz="900" dirty="0"/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Архитектура: 7 слоев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63040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481328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664208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Slack / Linear / GitHub / Web UI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94360" y="1881051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1899339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Validation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2082219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prompt + middleware (HITL, approval)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94360" y="2299063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17351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Orchestration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2500231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subagents + middleware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4360" y="2717074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273536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Context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" y="2918242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AGENTS.md из репозитория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94360" y="3135086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153374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5800" y="3336254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execute, fetch_url, linear_comment, slack_thread_reply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53097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3571385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5800" y="3754265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Modal / Daytona / Runloop / LangSmith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94360" y="3971109"/>
            <a:ext cx="3749040" cy="372291"/>
          </a:xfrm>
          <a:prstGeom prst="rect">
            <a:avLst/>
          </a:prstGeom>
          <a:solidFill>
            <a:srgbClr val="219EBC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3989397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Harness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5800" y="4172277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create_deep_agent (Deep Agents)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83480" y="137160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open_swe/__init__.py:1-11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4983480" y="1645920"/>
            <a:ext cx="347472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open_swe.agent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check_message_queue_before_model,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notify_step_limit_reached,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open_pr_if_needed,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ToolErrorMiddleware,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ModalBackend, DaytonaBackend,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26-50</a:t>
            </a:r>
            <a:endParaRPr lang="en-US" sz="900" dirty="0"/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 + backend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examples/minimal_agent.py:1-11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DaytonaBackend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model="anthropic:claude-opus-4-6",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tools=[execute, fetch_url,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linear_comment,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slack_thread_reply],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backend=DaytonaBackend(api_key="..."),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middleware=[open_pr_if_needed],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217920" y="1325880"/>
            <a:ext cx="2468880" cy="1280160"/>
          </a:xfrm>
          <a:prstGeom prst="roundRect">
            <a:avLst>
              <a:gd name="adj" fmla="val 571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17920" y="1325880"/>
            <a:ext cx="73152" cy="1280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446520" y="141732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46520" y="16459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harness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46520" y="196596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Март 2026: multi-agent (Manager/Planner/Programmer/Reviewer) заменили на единый deep-agent harness.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246888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265176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274320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46520" y="297180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Upgrade path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46520" y="32918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Подтягиваешь улучшения Deep Agents бесплатно. Subagents изолируют контекст, middleware дают orchestration.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52-77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Содержание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1732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42B3F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50876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527048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51560" y="14904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LangChain 1.0 -- chains, LCEL, agents, retrievers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01168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42B3F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4360" y="210312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594360" y="2121408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51560" y="208483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LangGraph 1.0 -- state, nodes, persistence, HITL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260604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42B3F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4360" y="269748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219EBC"/>
          </a:solidFill>
          <a:ln/>
        </p:spPr>
      </p:sp>
      <p:sp>
        <p:nvSpPr>
          <p:cNvPr id="16" name="Text 14"/>
          <p:cNvSpPr/>
          <p:nvPr/>
        </p:nvSpPr>
        <p:spPr>
          <a:xfrm>
            <a:off x="594360" y="2715768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51560" y="267919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Deep Agents -- harness, todos, virtual FS, subagents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7200" y="320040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42B3F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4360" y="329184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219EBC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3310128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51560" y="327355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SWE -- async coding agent, triggers, dashboard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57200" y="379476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42B3F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20040" cy="320040"/>
          </a:xfrm>
          <a:prstGeom prst="roundRect">
            <a:avLst>
              <a:gd name="adj" fmla="val 11429"/>
            </a:avLst>
          </a:prstGeom>
          <a:solidFill>
            <a:srgbClr val="219EBC"/>
          </a:solidFill>
          <a:ln/>
        </p:spPr>
      </p:sp>
      <p:sp>
        <p:nvSpPr>
          <p:cNvPr id="24" name="Text 22"/>
          <p:cNvSpPr/>
          <p:nvPr/>
        </p:nvSpPr>
        <p:spPr>
          <a:xfrm>
            <a:off x="594360" y="3904488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51560" y="38679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Экосистема -- LangSmith, Studio, deployment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Всего: 122 content слайдов + cover, TOC, 5 dividers, recap = 132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AGENTS.md как system prompt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1554480"/>
          </a:xfrm>
          <a:prstGeom prst="roundRect">
            <a:avLst>
              <a:gd name="adj" fmla="val 470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open_swe/prompts.py:1-9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pathlib import Path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construct_system_prompt(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repo_dir, base_prompt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agents_md = Path(repo_dir) / "AGENTS.md"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extra = agents_md.read_text() if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agents_md.exists() else 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base_prompt + extra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679192"/>
            <a:ext cx="46634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9 lines, card fits ~6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7200" y="3017520"/>
            <a:ext cx="5120640" cy="1417320"/>
          </a:xfrm>
          <a:prstGeom prst="roundRect">
            <a:avLst>
              <a:gd name="adj" fmla="val 516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06324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AGENTS.md:1-5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685800" y="3337560"/>
            <a:ext cx="46634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AGENTS.md  (repo root)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use uv, not pip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run pytest before commit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never push to main directly
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5" name="Text 13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Convention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Организационный паттерн. Тот же файл читают Cursor, Aider, Devin.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760720" y="301752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760720" y="3017520"/>
            <a:ext cx="73152" cy="1417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20" name="Text 18"/>
          <p:cNvSpPr/>
          <p:nvPr/>
        </p:nvSpPr>
        <p:spPr>
          <a:xfrm>
            <a:off x="5989320" y="31089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89320" y="33375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Подводный камень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989320" y="365760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доверяет AGENTS.md. Вредоносный блок попадает в system prompt.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113-115, 200-209</a:t>
            </a:r>
            <a:endParaRPr lang="en-US" sz="900" dirty="0"/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Middleware: точки расширения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examples/audit_middleware.py:1-13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class AuditMiddleware(AgentMiddleware):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after_model(self,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runtime.logger.info(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f"step={state.get("step")}"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before_model(self,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  # inject reminder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middleware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check_message_queue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notify_step_limit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open_pr_if_needed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ToolErrorMiddleware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4320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4320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3464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06324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Типичные кастомы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38328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Approval gate перед PR, cost guard на длину контекста, redaction секретов в логах.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117-136, 213-223</a:t>
            </a:r>
            <a:endParaRPr lang="en-US" sz="900" dirty="0"/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Sandbox-провайдеры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246120"/>
          </a:xfrm>
          <a:prstGeom prst="roundRect">
            <a:avLst>
              <a:gd name="adj" fmla="val 2254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17320"/>
            <a:ext cx="146304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41732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Provider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057400" y="1417320"/>
            <a:ext cx="173736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03120" y="14173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Setup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794760" y="1417320"/>
            <a:ext cx="155448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0" y="141732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Pricing model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349240" y="1417320"/>
            <a:ext cx="146304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94960" y="141732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Persistent state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812280" y="1417320"/>
            <a:ext cx="201168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1417320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Best for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94360" y="170992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170992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ModalBackend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057400" y="1709928"/>
            <a:ext cx="173736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103120" y="170992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token_id + token_secret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794760" y="1709928"/>
            <a:ext cx="15544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40480" y="170992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per-second + GB-s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349240" y="170992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394960" y="170992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812280" y="1709928"/>
            <a:ext cx="20116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0" y="170992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Python-first, GPU-доступный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94360" y="235000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235000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DaytonaBackend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057400" y="2350008"/>
            <a:ext cx="173736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103120" y="235000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api_key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794760" y="2350008"/>
            <a:ext cx="15544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40480" y="235000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per-session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349240" y="235000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94960" y="235000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812280" y="2350008"/>
            <a:ext cx="20116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58000" y="235000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default в README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94360" y="299008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0080" y="299008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RunloopBackend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057400" y="2990088"/>
            <a:ext cx="173736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103120" y="299008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api_key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794760" y="2990088"/>
            <a:ext cx="15544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840480" y="299008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per-second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349240" y="299008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394960" y="299008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812280" y="2990088"/>
            <a:ext cx="20116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858000" y="299008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dev-цикл, snapshot/restart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594360" y="363016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0080" y="363016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LangSmithBackend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57400" y="3630168"/>
            <a:ext cx="173736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103120" y="363016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LANGSMITH_API_KEY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3794760" y="3630168"/>
            <a:ext cx="15544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840480" y="363016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через LangSmith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5349240" y="363016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94960" y="363016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через LS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6812280" y="3630168"/>
            <a:ext cx="20116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58000" y="363016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уже платите за LangSmith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78-89, 139-145</a:t>
            </a:r>
            <a:endParaRPr lang="en-US" sz="900" dirty="0"/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Sandbox: imports + custom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57200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open_swe/sandbox/__init__.py:1-12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ModalBackend,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DaytonaBackend,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RunloopBackend,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LangSmithBackend,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Modal (Python-first, GPU)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backend = ModalBackend(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token_id="..."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token_secret="..."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212080" y="1325880"/>
            <a:ext cx="347472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40680" y="137160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examples/my_internal_backend.py:1-11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5440680" y="164592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свой backend: devbox-пул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MyInternalBackend(SandboxBackend):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execute(self, cmd):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self._run(cmd)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read_file(self, p):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self._fetch(p)
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212080" y="1325880"/>
            <a:ext cx="347472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40680" y="137160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examples/my_internal_backend.py:1-16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5440680" y="164592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свой backend: devbox-пул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MyInternalBackend(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__init__(self, conn):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self.conn = conn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execute(self, cmd):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self._run(cmd)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read_file(self, p):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self._fetch(p)
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40680" y="4233672"/>
            <a:ext cx="30175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~15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80-86, 250-264</a:t>
            </a:r>
            <a:endParaRPr lang="en-US" sz="900" dirty="0"/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 (1/2): шаги 1-2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029200" cy="1371600"/>
          </a:xfrm>
          <a:prstGeom prst="roundRect">
            <a:avLst>
              <a:gd name="adj" fmla="val 5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 1:1-5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prerequisites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python --version    # &gt;= 3.11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node --version      # &gt;= 20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--version        # или pip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docker --version    # для dev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88036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 2:1-5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3154680"/>
            <a:ext cx="45720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clone + install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git clone https://github.com/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langchain-ai/open-swe.git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cd 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sync     # или pip install -e .
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669280" y="1325880"/>
            <a:ext cx="301752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5897880" y="141732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897880" y="164592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SaaS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897880" y="196596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-- не готовый сервис. После клонирования нужно поднять backend, UI, sandbox, GitHub App, LangSmith.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0" y="2834640"/>
            <a:ext cx="3017520" cy="1600200"/>
          </a:xfrm>
          <a:prstGeom prst="roundRect">
            <a:avLst>
              <a:gd name="adj" fmla="val 457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0" y="2834640"/>
            <a:ext cx="73152" cy="16002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5897880" y="292608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897880" y="315468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ENV-файл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897880" y="3474720"/>
            <a:ext cx="26974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cp .env.example .env, затем заполните: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GITHUB_APP_ID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LANGSMITH_API_KEY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DAYTONA_API_KEY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github.com/langchain-ai/open-swe/blob/main/INSTALLATION.md</a:t>
            </a:r>
            <a:endParaRPr lang="en-US" sz="900" dirty="0"/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 (2/2): шаги 3-5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steps 3-5:1-13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backend (FastAPI)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run apps/open-swe/main.py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:8000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4. UI (TanStack Start + Vite)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cd apps/open-swe-ui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pnpm install &amp;&amp; pnpm dev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:3000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5. smoke-test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curl -X POST :8000/webhooks/slack \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-d '{"text":"@open-swe hello"}'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{"thread_id": "..."}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26480" y="1325880"/>
            <a:ext cx="2560320" cy="1554480"/>
          </a:xfrm>
          <a:prstGeom prst="roundRect">
            <a:avLst>
              <a:gd name="adj" fmla="val 470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26480" y="1325880"/>
            <a:ext cx="73152" cy="155448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355080" y="14173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355080" y="16459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Готово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355080" y="1965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Backend :8000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UI :3000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:8000/webhooks/*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Можно слать @open-swe.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26480" y="274320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743200"/>
            <a:ext cx="73152" cy="16916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283464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355080" y="306324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355080" y="338328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Локальный запуск -- только dev. Для prod: docker compose, k8s, managed Postgres, Vault, TLS.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INSTALLATION.md + INSTALLATION in repo root</a:t>
            </a:r>
            <a:endParaRPr lang="en-US" sz="900" dirty="0"/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 App: manifest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config/github-app-manifest.yaml:1-13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github-app-manifest.yaml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name: open-swe-internal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url: https://open-swe.example.com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hook_attributes: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url: https://open-swe.example.com/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webhooks/github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events: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- issue_comment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- pull_request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- pull_request_review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default_permissions: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contents: write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pull_requests: write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852160" y="1325880"/>
            <a:ext cx="283464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5216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Создание App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080760" y="1965960"/>
            <a:ext cx="2514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github.com/settings/apps/new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вставить manifest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запомнить App ID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скачать private key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852160" y="2606040"/>
            <a:ext cx="2834640" cy="1828800"/>
          </a:xfrm>
          <a:prstGeom prst="roundRect">
            <a:avLst>
              <a:gd name="adj" fmla="val 4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52160" y="2606040"/>
            <a:ext cx="73152" cy="18288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6080760" y="269748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2926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Permissions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080760" y="324612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contents:write -- ветки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pull_requests:write -- draft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issues:write -- комментарии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metadata:read -- repo info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docs.github.com/apps/creating-github-apps</a:t>
            </a:r>
            <a:endParaRPr lang="en-US" sz="900" dirty="0"/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LangSmith: setup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.env:1-10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.env (НЕ коммитить)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LANGSMITH_ENDPOINT=https://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api.smith.langchain.com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LANGSMITH_API_KEY=lsv2_...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LANGSMITH_PROJECT=open-swe-prod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LANGSMITH_SNAPSHOT=true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для sandbox-прокси: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LANGSMITH_SANDBOX_BACKEND=true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Зачем snapshot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Каждый thread = checkpoint. Follow-up из всех каналов подхватывают состояние по thread_id.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606040"/>
            <a:ext cx="2926080" cy="1828800"/>
          </a:xfrm>
          <a:prstGeom prst="roundRect">
            <a:avLst>
              <a:gd name="adj" fmla="val 4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606040"/>
            <a:ext cx="73152" cy="18288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69748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292608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API keys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246120"/>
            <a:ext cx="2606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Personal -- smith.langchain.com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Org-level -- shared tracing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Service -- для CI / batch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Rotate каждые 90 дней.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</a:t>
            </a:r>
            <a:endParaRPr lang="en-US" sz="900" dirty="0"/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 overview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34440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Slack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40080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любом thread канала. Поддерживает синтаксис repo:owner/name.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@open-swe fix the auth bug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repo:acme/api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73552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56432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56432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#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050792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Linear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456432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комментарии к issue. Привязывает thread к Linear-тикету.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456432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47872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@openswe implement the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acceptance criteria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089904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8ECA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72784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8ECAE6"/>
          </a:solidFill>
          <a:ln w="12700">
            <a:solidFill>
              <a:srgbClr val="8ECA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2784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867144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272784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PR-комментарии для авто-ответа на review-комментарии.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272784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64224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@openswe address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the review comments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90-97</a:t>
            </a:r>
            <a:endParaRPr lang="en-US" sz="900" dirty="0"/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Triggers: thread_id routing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open_swe/triggers/router.py:1-11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open_swe/triggers/router.py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thread_id_for(source, ref, comment_id):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Deterministic thread_id: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все follow-up попадают в один run.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"slack":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f"slack:{ref}"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"linear":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f"linear:{ref}"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"github":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f"github:{ref}:{comment_id}"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raise ValueError(source)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thread_id из (source, ref). Если run бежит -- новые сообщения ждут в очереди.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8892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88920"/>
            <a:ext cx="73152" cy="16459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803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1089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Concurrency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42900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thread = один run. Параллельность через отдельный thread_id (например, отдельный Slack).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96-97, 131-133</a:t>
            </a:r>
            <a:endParaRPr lang="en-US" sz="900" dirty="0"/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endpoints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apps/open-swe/webhooks.py:1-15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apps/open-swe/webhooks.py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fastapi import APIRouter, Request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open_swe.triggers.router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thread_id_for,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router = APIRouter()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@router.post("/webhooks/slack")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async def slack_webhook(req: Request):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payload = await req.json()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"@open-swe" not in payload["text"]: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{"ok": True}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await enqueue_run(thread_id_for(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"slack", payload["channel"]))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26480" y="13258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2648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355080" y="14173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355080" y="16459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Idempotency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355080" y="196596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вычисляет thread_id и проверяет наличие run. Если есть -- enqueue, иначе новый run.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26480" y="2697480"/>
            <a:ext cx="2560320" cy="1737360"/>
          </a:xfrm>
          <a:prstGeom prst="roundRect">
            <a:avLst>
              <a:gd name="adj" fmla="val 421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697480"/>
            <a:ext cx="73152" cy="17373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27889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355080" y="30175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Signature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355080" y="333756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Все handlers обязаны проверять X-Signature от Slack / Linear / GitHub. Не доверяйте без verify.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 + FastAPI webhook patterns</a:t>
            </a:r>
            <a:endParaRPr lang="en-US" sz="900" dirty="0"/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Dashboard UI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apps/open-swe-ui/tree.sh:1-13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apps/open-swe-ui/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TanStack Start + Vite + React 19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src/routes/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__root.tsx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index.tsx           # thread list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thread.$id.tsx      # chat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settings.tsx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src/components/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ChatMessage.tsx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DiffViewer.tsx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src/lib/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client.ts           # OpenSWEClient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852160" y="1325880"/>
            <a:ext cx="283464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5216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Только UI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080760" y="1965960"/>
            <a:ext cx="2514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Dashboard -- presentation layer. Агентская логика в Python backend. UI через REST + SSE.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852160" y="2606040"/>
            <a:ext cx="2834640" cy="1828800"/>
          </a:xfrm>
          <a:prstGeom prst="roundRect">
            <a:avLst>
              <a:gd name="adj" fmla="val 4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52160" y="2606040"/>
            <a:ext cx="73152" cy="18288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080760" y="269748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2926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Features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080760" y="324612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GitHub OAuth login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thread list + filters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chat with streaming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diff viewer для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per-user settings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270-287</a:t>
            </a:r>
            <a:endParaRPr lang="en-US" sz="900" dirty="0"/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Per-user настройки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open_swe/settings.py:1-15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settings schema (per-user)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USER_DEFAULTS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"model": "anthropic:claude-opus-4-6",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"profile": "balanced",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"max_steps": 80,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"auto_open_pr": False,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"require_approval": True,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"extra_repos": ["acme/internal-tools"],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team defaults (allowlist)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TEAM_DEFAULTS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"sandbox_backend": "ModalBackend",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"allowed_repos": ["acme/*"],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User mappings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 login -&gt; Slack user -&gt; Linear user. Один человек получает свой профиль во всех трех каналах.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697480"/>
            <a:ext cx="2926080" cy="1737360"/>
          </a:xfrm>
          <a:prstGeom prst="roundRect">
            <a:avLst>
              <a:gd name="adj" fmla="val 421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697480"/>
            <a:ext cx="73152" cy="17373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7889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0175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Precedence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33756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user &gt; team &gt; global. Per-user override работает для всех полей, кроме allowed_repos -- это team-level allowlist.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270-280</a:t>
            </a:r>
            <a:endParaRPr lang="en-US" sz="900" dirty="0"/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 точек кастомизации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 provider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94360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backend=ModalBackend(...)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73552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10712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0712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913632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Model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3410712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02152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init_chat_model("anthropic:...")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089904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7064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27064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729984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227064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18504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tools=[execute, fetch_url, ...]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097280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594360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5800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router.add_route("/my", my_handler)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273552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10712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10712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3913632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prompt</a:t>
            </a:r>
            <a:endParaRPr lang="en-US" sz="2000" dirty="0"/>
          </a:p>
        </p:txBody>
      </p:sp>
      <p:sp>
        <p:nvSpPr>
          <p:cNvPr id="34" name="Shape 32"/>
          <p:cNvSpPr/>
          <p:nvPr/>
        </p:nvSpPr>
        <p:spPr>
          <a:xfrm>
            <a:off x="3410712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02152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construct_system_prompt(repo_dir, ...)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089904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227064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27064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6729984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</a:t>
            </a:r>
            <a:endParaRPr lang="en-US" sz="2000" dirty="0"/>
          </a:p>
        </p:txBody>
      </p:sp>
      <p:sp>
        <p:nvSpPr>
          <p:cNvPr id="40" name="Shape 38"/>
          <p:cNvSpPr/>
          <p:nvPr/>
        </p:nvSpPr>
        <p:spPr>
          <a:xfrm>
            <a:off x="6227064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18504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middleware=[AuditLogger(), ...]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github.com/langchain-ai/open-swe/blob/main/CUSTOMIZATION.md</a:t>
            </a:r>
            <a:endParaRPr lang="en-US" sz="900" dirty="0"/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Three graphs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435608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435608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graph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834640" y="1417320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Основной deep-agent: planner + coder + tools + subagents.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8745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plan -&gt; execute -&gt; review -&gt; open_pr -&gt; END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2404872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514600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5146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reviewer graph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834640" y="2496312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CI-стиль: lint, type-check, tests, security-scan. Без LLM-агента.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2953512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run_ci -&gt; parse -&gt; report -&gt; END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483864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3593592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593592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analyzer graph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34640" y="3575304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Анализ ретроспективы: что заняло больше шагов, где loop, где cost spikes.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4032504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load_trace -&gt; aggregate -&gt; summarize -&gt; END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165, 226-247</a:t>
            </a:r>
            <a:endParaRPr lang="en-US" sz="900" dirty="0"/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open_swe/observability.py:1-15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observability.py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datadog import statsd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from langchain_core.tracers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LangChainTracer,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tracer = LangChainTracer(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project_name="open-swe-prod",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record_step(thread_id, duration_s):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statsd.histogram(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"open_swe.step.duration_s",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duration_s, tags=[f"t:{thread_id}"],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Trace каждого run: model calls, tool calls, retries. Replay, debug, manual evaluation.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8892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8892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803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1089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Datadog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42900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P95 latency, tokens per run, error rate, sandbox spend. Alerts на cost spikes и длинные loops.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 + Datadog / LangSmith docs</a:t>
            </a:r>
            <a:endParaRPr lang="en-US" sz="900" dirty="0"/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Production: prod-ready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1463040"/>
          </a:xfrm>
          <a:prstGeom prst="roundRect">
            <a:avLst>
              <a:gd name="adj" fmla="val 5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6304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Infra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03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docker-compose / k8s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managed Postgres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Vault / sealed-secrets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TLS + reverse proxy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rate limit на /webhooks/*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idempotency keys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325880"/>
            <a:ext cx="4023360" cy="1463040"/>
          </a:xfrm>
          <a:prstGeom prst="roundRect">
            <a:avLst>
              <a:gd name="adj" fmla="val 5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63440" y="1325880"/>
            <a:ext cx="73152" cy="14630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9204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892040" y="1965960"/>
            <a:ext cx="3703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LangSmith prod-project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Datadog dashboards + SLO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sandbox cost budget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audit log всех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docs: runbook, on-call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load test 100 threads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2880360"/>
            <a:ext cx="8229600" cy="1554480"/>
          </a:xfrm>
          <a:prstGeom prst="roundRect">
            <a:avLst>
              <a:gd name="adj" fmla="val 4706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880360"/>
            <a:ext cx="73152" cy="15544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9718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2004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Самый частый пропуск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520440"/>
            <a:ext cx="7909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"Trust the LLM" внутри sandbox. Без надлежащей изоляции (seccomp, network policy, ephemeral FS) агент может сделать rm -rf или curl внутренних сервисов. Изоляция важнее prompts.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production-readiness checklist + SRE playbook</a:t>
            </a:r>
            <a:endParaRPr lang="en-US" sz="900" dirty="0"/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TypeScript: только UI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apps/open-swe-ui/src/lib/client.ts:1-13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apps/open-swe-ui/src/lib/client.ts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OpenSWEClient } from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"@openswe/client";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client = new OpenSWEClient({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langsmithApiKey: process.env.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LANGSMITH_API_KEY!,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await client.invoke({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threadId: "issue-123",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prompt: "Fix the bug",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1371600" cy="3200400"/>
          </a:xfrm>
          <a:prstGeom prst="roundRect">
            <a:avLst>
              <a:gd name="adj" fmla="val 533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0" y="14173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0" y="1737360"/>
            <a:ext cx="10972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UI: полностью TS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TanStack Start + Vite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strict TS config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streaming SDK
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0" y="1325880"/>
            <a:ext cx="1371600" cy="3200400"/>
          </a:xfrm>
          <a:prstGeom prst="roundRect">
            <a:avLst>
              <a:gd name="adj" fmla="val 5333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0" y="14173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0" y="1737360"/>
            <a:ext cx="10972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Нет TS для backend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Агент -- Python only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Webhook handlers только Py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SDK -- thin wrapper
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270-287</a:t>
            </a:r>
            <a:endParaRPr lang="en-US" sz="900" dirty="0"/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vs Claude Code / Devin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737360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MIT license, форкайте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Pluggable sandbox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Triggers: Slack/Linear/GH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AGENTS.md convention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Subagents + middleware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Built on Deep Agents
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560320" y="1325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141732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743200" y="1737360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Не finished product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Sandbox = платные аккаунты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OAuth setup нужен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"Trust the LLM" модель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Prod deployment сложный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Доки быстро устаревают
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VS Claude Code / Devin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846320" y="1828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Audience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897880" y="18288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IDE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858000" y="18288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SaaS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1828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org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846320" y="22402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License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897880" y="22402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proprietary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858000" y="22402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proprietary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818120" y="22402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MIT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846320" y="2651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897880" y="26517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manual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858000" y="26517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Web UI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7818120" y="2651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Slack/Lin/GH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846320" y="30632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897880" y="3063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local+cloud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6858000" y="3063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remote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818120" y="30632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pluggable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846320" y="3474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Customize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897880" y="3474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config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858000" y="3474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no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7818120" y="3474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full src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846320" y="38862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Runs in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897880" y="38862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IDE/term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858000" y="38862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cloud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7818120" y="38862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your infra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291-310</a:t>
            </a:r>
            <a:endParaRPr lang="en-US" sz="900" dirty="0"/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Roadmap: 2026-2027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Q2 2026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Stable v1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94360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deep-agent harness заморожен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API стабилизирован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semver commitment
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587752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87752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87752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Q3 2026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724912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Multi-tenant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2724912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24912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per-org quota + billing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team-level audit log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rbac на sandbox providers
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18304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18304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18304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Q4 2026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855464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More triggers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4855464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55464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Jira / Azure DevOps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Sentry для авто-fix багов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PagerDuty для incident triage
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848856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48856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48856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2027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86016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SDK + Marketplace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986016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986016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public SDK (Python + TS)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plugin marketplace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shared subagent library
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github.com/langchain-ai/open-swe/issues + blog.langchain.com</a:t>
            </a:r>
            <a:endParaRPr lang="en-US" sz="900" dirty="0"/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02920"/>
            <a:ext cx="2560320" cy="329184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2560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  |  ECOSYSTEM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Экосистема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LangSmith, Studio, deployment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40080" y="260604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Сервисы вокруг 4 основных ступеней: observability и eval (LangSmith SDK), визуальный дебаг графов (LangGraph Studio), production deployment (LangGraph Platform), self-hosted и TypeScript-клиенты. Все, что превращает прототип в production-grade систему.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2606040" cy="2788920"/>
          </a:xfrm>
          <a:prstGeom prst="roundRect">
            <a:avLst>
              <a:gd name="adj" fmla="val 3509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66560" y="2468880"/>
            <a:ext cx="1325880" cy="685800"/>
          </a:xfrm>
          <a:prstGeom prst="roundRect">
            <a:avLst>
              <a:gd name="adj" fmla="val 10667"/>
            </a:avLst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766560" y="246888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766560" y="2788920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Python SDK 0.8.9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92240" y="1581912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1581912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@traceable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92240" y="3291840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329184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Studio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92240" y="3749040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74904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Platform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26480" y="425196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  |  visual debug  |  deploy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300" kern="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 СЛАЙДОВ  |  PYTHON &gt;= 3.9  |  LANGSMITH 0.8.x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Три столпа поверх LangChain/LangGraph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 -- SaaS-платформа (с self-hosted вариантом) для production-наблюдения и оценки LLM-приложений. Три ключевые возможности покрывают весь цикл: отладка в dev, метрики в prod, оценка качества на датасетах.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Tracing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Каждый вызов Runnable, графа, tool логируется как Run с input/output, latency, token-cost. Дерево вызовов -- в UI, и через SDK.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3756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Datasets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6616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eval sets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56616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Версионируемые наборы примеров (input + expected output). Используются для off-line eval, regression-тестов, few-shot examples.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1792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Evaluators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quality scoring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4652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LLM-as-judge, heuristic, human -- на выбор. Прогоняются на датасете, результаты привязываются к эксперименту (commit, prompt version).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Cloud: smith.langchain.com  |  SDK: langsmith==0.8.9  |  Self-hosted v0.9 (changelog 21.01.2025)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+ reference.langchain.com/python/langsmith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и 3 переменные окружения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286000"/>
          </a:xfrm>
          <a:prstGeom prst="roundRect">
            <a:avLst>
              <a:gd name="adj" fmla="val 32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shell/install_langsmith.sh:1-7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36576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Standalone SDK (если не используете langchain)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langsmith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 langchain/LangGraph auto-tracing работает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автоматически при env-переменных -- отдельно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ставить SDK необязательно.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 langgraph
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325880"/>
            <a:ext cx="3931920" cy="2286000"/>
          </a:xfrm>
          <a:prstGeom prst="roundRect">
            <a:avLst>
              <a:gd name="adj" fmla="val 32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83480" y="137160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shell/env.sh:1-11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4983480" y="1645920"/>
            <a:ext cx="34747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Tracing on/off (default: true если есть API key)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API key: https://smith.langchain.com/settings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LANGSMITH_API_KEY="lsv2_pt_..."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Project name (default: "default")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LANGSMITH_PROJECT="my-agent-dev"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Опционально: self-hosted endpoint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export LANGSMITH_ENDPOINT=...
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379476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794760"/>
            <a:ext cx="73152" cy="7315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8862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41148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Zero-config для LangChain/LangGraph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4434840"/>
            <a:ext cx="7909560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Если LANGSMITH_API_KEY задан, chain.invoke/graph.invoke/agent.stream пишут trace автоматически -- без оберток и monkey-patch.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Set up tracing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@traceable -- декоратор для любой функции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traceable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Декоратор превращает функцию в traced Run.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Все аргументы и return попадают в trace автоматически.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@traceable(name="retrieve_docs", run_type="retriever")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retrieve(query: str, k: int = 4) -&gt; list[str]: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vector_store.similarity_search(query, k=k)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@traceable(name="generate_answer", run_type="chain")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generate_answer(query: str) -&gt; str: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docs = retrieve(query)                     # nested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context = "\n".join(docs)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llm.invoke(f"Q: {query}\nCtx: {context}")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Дерево: generate_answer -&gt; retrieve_docs -&gt; ChatModel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print(generate_answer("What is LCEL?"))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Вложенные вызовы автоматически становятся дочерними Run-ами в дереве трассировки.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Log traces &gt; @traceable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RunTree -- ручной контроль над деревом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langsmith.run_trees import RunTree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RunTree -- explicit handle: создается руками, передается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 код, потом post() отправляет в LangSmith. Нужно когда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@traceable не подходит (динамич. дерево, не-Python, metadata).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 = RunTree(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name="agent_turn",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run_type="chain",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inputs={"q": "Who invented Python?"},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project_name="my-agent-dev",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try: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answer = my_agent(question, run_tree=parent)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parent.end(outputs={"answer": answer})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except Exception as e: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parent.end(error=str(e))          # ошибка логируется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raise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finally: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parent.post()                      # flush в LangSmith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9593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забудьте parent.post() -- иначе trace не отправится. Дочерние через parent.create_child(...).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Log traces &gt; RunTree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Auto-tracing LangChain + метаданные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ChatOpenAI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ChatPromptTemplate.from_template("Tell a joke about {topic}")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ChatOpenAI(model="gpt-4o-mini")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auto-tracing: invoke/batch/stream автоматически создают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 input, output, token usage, latency.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{"topic": "databases"},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config={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"run_name": "joke_chain",            # имя в UI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"tags": ["prod", "experiment-v3"],   # фильтр в UI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"metadata": {                        # любые поля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"user_id": "u_123",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"request_id": "req_abc",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9593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tags и metadata -- способ группировать и фильтровать trace-ы в UI по user/session/feature.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Add metadata and tags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create_dataset -- набор примеров под eval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606040"/>
          </a:xfrm>
          <a:prstGeom prst="roundRect">
            <a:avLst>
              <a:gd name="adj" fmla="val 280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Client()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Создаем датасет (или достаем существующий по имени)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dataset = client.create_dataset(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dataset_name="rag-qa-eval-v1",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description="RAG golden set",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Добавляем примеры пачкой: inputs + reference outputs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client.create_examples(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dataset_id=dataset.id,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inputs=[{"q": "Что такое LCEL?"}, {"q": "Что такое HITL?"}],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outputs=[{"a": "LangChain Expression Language"},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  {"a": "Human-in-the-loop через interrupt"}],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Версионирование: новые данные -&gt; новый датасет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client.clone_dataset(dataset.id, dataset_name="rag-qa-eval-v2")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7307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11480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114800"/>
            <a:ext cx="73152" cy="502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2062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4805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UI датасеты можно создавать из CSV/JSONL через web -- API нужен для CI и автообновления.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Evaluation &gt; Datasets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run_on_dataset + evaluator-ы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606040"/>
          </a:xfrm>
          <a:prstGeom prst="roundRect">
            <a:avLst>
              <a:gd name="adj" fmla="val 280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langsmith.schemas import Example,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Client()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Target -- что прогоняем (chain, graph, agent, callable)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target(inputs: dict) -&gt; dict: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my_chain.invoke(inputs["question"])}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Evaluator -- scoring function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answer_match(run: Run, example: Example) -&gt; dict: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score = 1.0 if example.outputs["answer"] in run.outputs["answer"] else 0.0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{"key": "answer_match", "score": score}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Прогон: target на датасете + scoring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client.run_on_dataset(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dataset_name="rag-qa-eval-v1",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llm_or_chain_factory=target,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evaluators=[answer_match],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7307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11480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114800"/>
            <a:ext cx="73152" cy="502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2062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4805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Готовые evaluator-ы: llm_as_judge, exact_match, embedding_distance, cot_qa.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Evaluation &gt; Evaluator types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Визуальный дебаг графа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-- это desktop/web IDE для LangGraph. Показывает граф как граф, а не как свалку логов. Запускается локально через `langgraph dev`, либо хостится на LangGraph Platform.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4114800" cy="2377440"/>
          </a:xfrm>
          <a:prstGeom prst="roundRect">
            <a:avLst>
              <a:gd name="adj" fmla="val 3846"/>
            </a:avLst>
          </a:prstGeom>
          <a:solidFill>
            <a:srgbClr val="0F1E2E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21488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GRAPH CANVAS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51460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51460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__start__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40080" y="306324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06324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920240" y="361188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361188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0" y="361188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0" y="361188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0" y="251460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0" y="251460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END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2057400"/>
            <a:ext cx="3931920" cy="2377440"/>
          </a:xfrm>
          <a:prstGeom prst="roundRect">
            <a:avLst>
              <a:gd name="adj" fmla="val 3846"/>
            </a:avLst>
          </a:prstGeom>
          <a:solidFill>
            <a:srgbClr val="0F1E2E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21488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 INSPECTOR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92040" y="246888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0ms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77840" y="246888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__start__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92040" y="276148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+12ms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577840" y="2761488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92040" y="3054096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+840ms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577840" y="305409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(LLM call)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92040" y="334670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+1.2s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577840" y="3346704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tools[search]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92040" y="363931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+1.4s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577840" y="363931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(LLM call)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92040" y="393192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+2.1s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577840" y="393192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END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langchain-ai.github.io/langgraph/concepts/langgraph_studio/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Platform: deploy + invoke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331720"/>
          </a:xfrm>
          <a:prstGeom prst="roundRect">
            <a:avLst>
              <a:gd name="adj" fmla="val 313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36576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Конфиг: langgraph.json в корне репо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cat &gt; langgraph.json &lt;&lt;'JSON'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"graphs": {"agent": "./agent.py:graph"},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"env": "./.env"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JSON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Deploy one-shot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deploy --name my-agent-prod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54880" y="1325880"/>
            <a:ext cx="3931920" cy="2331720"/>
          </a:xfrm>
          <a:prstGeom prst="roundRect">
            <a:avLst>
              <a:gd name="adj" fmla="val 313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983480" y="1371600"/>
            <a:ext cx="347472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langgraph_sdk import get_client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get_client(url=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"https://my-agent-prod.us.langgraph.app"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async API: thread +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thread = await client.threads.create()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run = await client.runs.create(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thread["thread_id"], "agent", input={"q": "hi"}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379476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3794760"/>
            <a:ext cx="73152" cy="7315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8862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1148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Platform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85800" y="4434840"/>
            <a:ext cx="7909560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managed-хостинг для графа: build из langgraph.json, deploy через CLI, получаете HTTPS endpoint + Studio UI + threads + cron + webhooks.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langchain-ai.github.io/langgraph/concepts/langgraph_platform/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Self-hosted vs Cloud: что выбрать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 и LangGraph Platform существуют в двух режимах: managed Cloud (быстрый старт, оплата по usage) и Self-Hosted (ваш K8s/VM, ваши данные остаются внутри периметра). Актуальная self-hosted версия -- v0.9.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4884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48840"/>
            <a:ext cx="73152" cy="23774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Cloud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smith.langchain.com + managed platform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29260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" y="2926080"/>
            <a:ext cx="3429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Zero-setup: API key и заводите trace-ы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Managed Postgres, Redis, scaling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UI включен в подписку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Latest features сразу
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8862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4877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-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4400" y="388620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Данные уходят в чужой VPC (US-region)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Pay-per-trace: cost растет с нагрузкой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Vendor lock на retention policy
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663440" y="214884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63440" y="2148840"/>
            <a:ext cx="73152" cy="237744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7" name="Text 15"/>
          <p:cNvSpPr/>
          <p:nvPr/>
        </p:nvSpPr>
        <p:spPr>
          <a:xfrm>
            <a:off x="489204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Self-Hosted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89204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Docker/Helm chart, v0.9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892040" y="29260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120640" y="2926080"/>
            <a:ext cx="3429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Данные внутри своего VPC/compliance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Flat cost: предсказуемо для prod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Полный контроль над retention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Air-gapped окружения поддерживаются
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92040" y="38862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4877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-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120640" y="388620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Ops: K8s, Postgres, Redis, ClickHouse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Обновления руками (breaking changes)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UI = отдельный пакет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все beta-фичи доступны сразу
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Рекомендация: Cloud для prototype и команд до 5 инженеров; self-hosted при compliance-требованиях и &gt; 100M trace-ов в месяц.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changelog.langchain.com/announcements/langsmith-self-hosted-v0-9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 SDK и плюсы/минусы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0292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4572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Client, traceable } from "langsmith";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client = new Client();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@traceable decorator -- точно как в Python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retrieve = traceable(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function retrieve(query: string) 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vectorStore.similaritySearch(query, 4);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"retrieve_docs", runType: "retriever"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run_on_dataset для eval -- тоже есть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await client.runOnDataset(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"rag-qa-eval-v1", target,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evaluators: [answerMatch]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0" y="1325880"/>
            <a:ext cx="1417320" cy="283464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0" y="1417320"/>
            <a:ext cx="1143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52160" y="1737360"/>
            <a:ext cx="114300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Auto-tracing из коробки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Eval = CI/CD для промптов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Platform = deploy за минуты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Self-hosted опция
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269480" y="1325880"/>
            <a:ext cx="1417320" cy="2834640"/>
          </a:xfrm>
          <a:prstGeom prst="roundRect">
            <a:avLst>
              <a:gd name="adj" fmla="val 5161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52360" y="1417320"/>
            <a:ext cx="1143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452360" y="1737360"/>
            <a:ext cx="114300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LangSmith SDK 0.x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Cloud растет в цене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Self-hosted требует K8s
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github.com/langchain-ai/langsmith-sdk + langgraph-sdk README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219E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LangChain 1.0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chains, LCEL, agents, retrievers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371600" cy="45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 1 из 5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900" dirty="0"/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219E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LangGraph 1.0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state, nodes, persistence, HITL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371600" cy="45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 2 из 5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900" dirty="0"/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219E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Deep Agents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harness, todos, virtual FS, subagents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371600" cy="45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 3 из 5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900" dirty="0"/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219E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SWE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async coding agent, triggers, dashboard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371600" cy="45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 4 из 5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900" dirty="0"/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37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600" kern="0" dirty="0">
                <a:solidFill>
                  <a:srgbClr val="219E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Экосистема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5C4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LangSmith, Studio, deployment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3520440"/>
            <a:ext cx="1371600" cy="45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 5 из 5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900" dirty="0"/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TIMELINE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Полная карта эволюции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7160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2022-10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LangChain 0.1 -- запуск фреймворка chains
</a:t>
            </a:r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2023-10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LangChain 0.1 (stable) -- первый production-ready
</a:t>
            </a:r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2024-01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LangGraph 0.1 -- stateful графы
</a:t>
            </a:r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219EB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2025-08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Deep Agents 0.x -- harness с subagents
</a:t>
            </a:r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FFB70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2025-10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LangChain 1.0 + LangGraph 1.0 (22.10.2025)
</a:t>
            </a:r>
            <a:pPr indent="0" marL="0">
              <a:spcAft>
                <a:spcPts val="800"/>
              </a:spcAft>
              <a:buNone/>
            </a:pPr>
            <a:r>
              <a:rPr lang="en-US" sz="1300" b="1" dirty="0">
                <a:solidFill>
                  <a:srgbClr val="FFB70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2025-12 </a:t>
            </a:r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E6F0F7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Open SWE 1.0 -- async coding agent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130</a:t>
            </a:r>
            <a:endParaRPr lang="en-US" sz="900" dirty="0"/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WHAT IS NEXT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Куда движется стек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716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Subagents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474720" y="141732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делегирование доменных задач с собственным state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8745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Virtual filesystem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474720" y="192024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stateful scratchpad для reasoning-агентов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3774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Human-in-the-loop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474720" y="24231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production-ready approval flows в LangGraph 1.0+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28803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SWE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74720" y="292608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async coding agent с GitHub-триггерами и dashboard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338328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LangSmith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474720" y="342900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observability: traces, evals, online monitoring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131</a:t>
            </a:r>
            <a:endParaRPr lang="en-US" sz="900" dirty="0"/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CLOSING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Главный тренд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5544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 chain-of-prompts к stateful агентам с harness и human-in-the-loop.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40080" y="2468880"/>
            <a:ext cx="7863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6F0F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LangChain 1.0 -- это stable ядро (chains, LCEL, agents, retrievers). LangGraph 1.0 -- stateful execution layer. Deep Agents -- reasoning harness "из коробки". Open SWE -- продуктовая реализация coding agent. Всё это работает на Python 1.0+ с @traceable из LangSmith.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57200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9A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Спасибо!  |  Mavis / 2026 / Python 1.0+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2026-06-21T22:21:57Z</dcterms:created>
  <dcterms:modified xsi:type="dcterms:W3CDTF">2026-06-21T22:21:57Z</dcterms:modified>
</cp:coreProperties>
</file>