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2004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0" b="1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22000" dirty="0"/>
          </a:p>
        </p:txBody>
      </p:sp>
      <p:sp>
        <p:nvSpPr>
          <p:cNvPr id="3" name="Shape 1"/>
          <p:cNvSpPr/>
          <p:nvPr/>
        </p:nvSpPr>
        <p:spPr>
          <a:xfrm>
            <a:off x="3840480" y="1280160"/>
            <a:ext cx="0" cy="2560320"/>
          </a:xfrm>
          <a:prstGeom prst="line">
            <a:avLst/>
          </a:prstGeom>
          <a:noFill/>
          <a:ln w="12700">
            <a:solidFill>
              <a:srgbClr val="233A4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0" y="12801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114800" y="1554480"/>
            <a:ext cx="45720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Open SWE: async coding agent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4114800" y="2560320"/>
            <a:ext cx="45720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Open-source фреймворк LangChain Inc. для построения внутренних кодинг-агентов организации. Reference architecture поверх Deep Agents, pluggable sandboxes, триггеры из Slack/Linear/GitHub, draft PR автоматически. Воспроизводит паттерны Stripe Minions, Ramp Inspect, Coinbase Cloudbot -- но с открытым исходным кодом.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Установка (2/2): шаги 3-5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48640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INSTALLATION.md: steps 3-5:1-13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50292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3. backend (FastAPI)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uv run apps/open-swe/main.py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-&gt; :8000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4. UI (TanStack Start + Vite)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cd apps/open-swe-ui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pnpm install &amp;&amp; pnpm dev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-&gt; :3000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5. smoke-test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curl -X POST :8000/webhooks/slack \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-d '{"text":"@open-swe hello"}'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-&gt; {"thread_id": "..."}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126480" y="1325880"/>
            <a:ext cx="2560320" cy="1554480"/>
          </a:xfrm>
          <a:prstGeom prst="roundRect">
            <a:avLst>
              <a:gd name="adj" fmla="val 4706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126480" y="1325880"/>
            <a:ext cx="73152" cy="155448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1" name="Text 9"/>
          <p:cNvSpPr/>
          <p:nvPr/>
        </p:nvSpPr>
        <p:spPr>
          <a:xfrm>
            <a:off x="6355080" y="1417320"/>
            <a:ext cx="2240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355080" y="1645920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Готово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355080" y="1965960"/>
            <a:ext cx="22402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Backend :8000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UI :3000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Webhook :8000/webhooks/*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Можно слать @open-swe.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126480" y="2743200"/>
            <a:ext cx="2560320" cy="1691640"/>
          </a:xfrm>
          <a:prstGeom prst="roundRect">
            <a:avLst>
              <a:gd name="adj" fmla="val 4324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126480" y="2743200"/>
            <a:ext cx="73152" cy="169164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6" name="Text 14"/>
          <p:cNvSpPr/>
          <p:nvPr/>
        </p:nvSpPr>
        <p:spPr>
          <a:xfrm>
            <a:off x="6355080" y="2834640"/>
            <a:ext cx="2240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355080" y="3063240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Production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355080" y="3383280"/>
            <a:ext cx="22402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Локальный запуск -- только dev. Для prod: docker compose, k8s, managed Postgres, Vault, TLS.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10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INSTALLATION.md + INSTALLATION in repo root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GitHub App: manifest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21208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config/github-app-manifest.yaml:1-13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475488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github-app-manifest.yaml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name: open-swe-internal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url: https://open-swe.example.com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hook_attributes: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url: https://open-swe.example.com/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webhooks/github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events: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- issue_comment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- pull_request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- pull_request_review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default_permissions: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contents: write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pull_requests: write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852160" y="1325880"/>
            <a:ext cx="2834640" cy="1371600"/>
          </a:xfrm>
          <a:prstGeom prst="roundRect">
            <a:avLst>
              <a:gd name="adj" fmla="val 5333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852160" y="1325880"/>
            <a:ext cx="73152" cy="137160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1" name="Text 9"/>
          <p:cNvSpPr/>
          <p:nvPr/>
        </p:nvSpPr>
        <p:spPr>
          <a:xfrm>
            <a:off x="6080760" y="1417320"/>
            <a:ext cx="2514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080760" y="164592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Создание App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080760" y="1965960"/>
            <a:ext cx="2514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1. github.com/settings/apps/new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2. вставить manifest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 запомнить App ID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4. скачать private key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852160" y="2606040"/>
            <a:ext cx="2834640" cy="1828800"/>
          </a:xfrm>
          <a:prstGeom prst="roundRect">
            <a:avLst>
              <a:gd name="adj" fmla="val 4000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852160" y="2606040"/>
            <a:ext cx="73152" cy="182880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6" name="Text 14"/>
          <p:cNvSpPr/>
          <p:nvPr/>
        </p:nvSpPr>
        <p:spPr>
          <a:xfrm>
            <a:off x="6080760" y="2697480"/>
            <a:ext cx="2514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080760" y="292608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Permissions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080760" y="3246120"/>
            <a:ext cx="2514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contents:write -- ветки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pull_requests:write -- draft PR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issues:write -- комментарии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metadata:read -- repo info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11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docs.github.com/apps/creating-github-apps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LangSmith: setup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12064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4663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.env:1-10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466344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.env (НЕ коммитить)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LANGSMITH_TRACING=true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LANGSMITH_ENDPOINT=https://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api.smith.langchain.com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LANGSMITH_API_KEY=lsv2_...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LANGSMITH_PROJECT=open-swe-prod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LANGSMITH_SNAPSHOT=true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для sandbox-прокси: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LANGSMITH_SANDBOX_BACKEND=true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760720" y="1325880"/>
            <a:ext cx="2926080" cy="1371600"/>
          </a:xfrm>
          <a:prstGeom prst="roundRect">
            <a:avLst>
              <a:gd name="adj" fmla="val 5333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760720" y="1325880"/>
            <a:ext cx="73152" cy="137160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1" name="Text 9"/>
          <p:cNvSpPr/>
          <p:nvPr/>
        </p:nvSpPr>
        <p:spPr>
          <a:xfrm>
            <a:off x="5989320" y="141732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989320" y="164592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Зачем snapshot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989320" y="1965960"/>
            <a:ext cx="2606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Каждый thread = checkpoint. Follow-up из всех каналов подхватывают состояние по thread_id.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760720" y="2606040"/>
            <a:ext cx="2926080" cy="1828800"/>
          </a:xfrm>
          <a:prstGeom prst="roundRect">
            <a:avLst>
              <a:gd name="adj" fmla="val 4000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760720" y="2606040"/>
            <a:ext cx="73152" cy="182880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6" name="Text 14"/>
          <p:cNvSpPr/>
          <p:nvPr/>
        </p:nvSpPr>
        <p:spPr>
          <a:xfrm>
            <a:off x="5989320" y="269748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989320" y="292608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API keys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989320" y="3246120"/>
            <a:ext cx="260604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Personal -- smith.langchain.com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Org-level -- shared tracing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Service -- для CI / batch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Rotate каждые 90 дней.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12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docs.smith.langchain.com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Triggers overview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2697480" cy="3200400"/>
          </a:xfrm>
          <a:prstGeom prst="roundRect">
            <a:avLst>
              <a:gd name="adj" fmla="val 2712"/>
            </a:avLst>
          </a:prstGeom>
          <a:solidFill>
            <a:srgbClr val="142B3F"/>
          </a:solidFill>
          <a:ln w="15240">
            <a:solidFill>
              <a:srgbClr val="219EB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40080" y="150876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5087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@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234440" y="1508760"/>
            <a:ext cx="1783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Slack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40080" y="2148840"/>
            <a:ext cx="23317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В любом thread канала. Поддерживает синтаксис repo:owner/name.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40080" y="3200400"/>
            <a:ext cx="2331720" cy="1143000"/>
          </a:xfrm>
          <a:prstGeom prst="roundRect">
            <a:avLst>
              <a:gd name="adj" fmla="val 4800"/>
            </a:avLst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31520" y="3246120"/>
            <a:ext cx="214884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@open-swe fix the auth bug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repo:acme/api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273552" y="1325880"/>
            <a:ext cx="2697480" cy="3200400"/>
          </a:xfrm>
          <a:prstGeom prst="roundRect">
            <a:avLst>
              <a:gd name="adj" fmla="val 2712"/>
            </a:avLst>
          </a:prstGeom>
          <a:solidFill>
            <a:srgbClr val="142B3F"/>
          </a:solidFill>
          <a:ln w="15240">
            <a:solidFill>
              <a:srgbClr val="FFB70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456432" y="150876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FFB703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456432" y="15087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#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050792" y="1508760"/>
            <a:ext cx="1783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Linear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3456432" y="2148840"/>
            <a:ext cx="23317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В комментарии к issue. Привязывает thread к Linear-тикету.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3456432" y="3200400"/>
            <a:ext cx="2331720" cy="1143000"/>
          </a:xfrm>
          <a:prstGeom prst="roundRect">
            <a:avLst>
              <a:gd name="adj" fmla="val 4800"/>
            </a:avLst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547872" y="3246120"/>
            <a:ext cx="214884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@openswe implement the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acceptance criteria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089904" y="1325880"/>
            <a:ext cx="2697480" cy="3200400"/>
          </a:xfrm>
          <a:prstGeom prst="roundRect">
            <a:avLst>
              <a:gd name="adj" fmla="val 2712"/>
            </a:avLst>
          </a:prstGeom>
          <a:solidFill>
            <a:srgbClr val="142B3F"/>
          </a:solidFill>
          <a:ln w="15240">
            <a:solidFill>
              <a:srgbClr val="8ECAE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272784" y="150876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8ECAE6"/>
          </a:solidFill>
          <a:ln w="12700">
            <a:solidFill>
              <a:srgbClr val="8ECAE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72784" y="15087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6867144" y="1508760"/>
            <a:ext cx="1783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GitHub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6272784" y="2148840"/>
            <a:ext cx="23317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В PR-комментарии для авто-ответа на review-комментарии.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272784" y="3200400"/>
            <a:ext cx="2331720" cy="1143000"/>
          </a:xfrm>
          <a:prstGeom prst="roundRect">
            <a:avLst>
              <a:gd name="adj" fmla="val 4800"/>
            </a:avLst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64224" y="3246120"/>
            <a:ext cx="214884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@openswe address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the review comments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13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90-97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Triggers: thread_id routing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12064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4663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open_swe/triggers/router.py:1-11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466344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open_swe/triggers/router.py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def thread_id_for(source, ref, comment_id):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# Deterministic thread_id: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# все follow-up попадают в один run.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if source == "slack":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return f"slack:{ref}"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if source == "linear":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return f"linear:{ref}"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if source == "github":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return f"github:{ref}:{comment_id}"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raise ValueError(source)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760720" y="1325880"/>
            <a:ext cx="2926080" cy="1417320"/>
          </a:xfrm>
          <a:prstGeom prst="roundRect">
            <a:avLst>
              <a:gd name="adj" fmla="val 5161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760720" y="1325880"/>
            <a:ext cx="73152" cy="1417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1" name="Text 9"/>
          <p:cNvSpPr/>
          <p:nvPr/>
        </p:nvSpPr>
        <p:spPr>
          <a:xfrm>
            <a:off x="5989320" y="141732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989320" y="164592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Routing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989320" y="1965960"/>
            <a:ext cx="26060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thread_id из (source, ref). Если run бежит -- новые сообщения ждут в очереди.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760720" y="2788920"/>
            <a:ext cx="2926080" cy="1645920"/>
          </a:xfrm>
          <a:prstGeom prst="roundRect">
            <a:avLst>
              <a:gd name="adj" fmla="val 4444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760720" y="2788920"/>
            <a:ext cx="73152" cy="164592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6" name="Text 14"/>
          <p:cNvSpPr/>
          <p:nvPr/>
        </p:nvSpPr>
        <p:spPr>
          <a:xfrm>
            <a:off x="5989320" y="288036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989320" y="310896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Concurrency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989320" y="3429000"/>
            <a:ext cx="26060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Один thread = один run. Параллельность через отдельный thread_id (например, отдельный Slack).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14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96-97, 131-133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Webhook endpoints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48640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apps/open-swe/webhooks.py:1-15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50292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apps/open-swe/webhooks.py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fastapi import APIRouter, Request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open_swe.triggers.router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thread_id_for,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router = APIRouter()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@router.post("/webhooks/slack")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async def slack_webhook(req: Request):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payload = await req.json()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if "@open-swe" not in payload["text"]: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return {"ok": True}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await enqueue_run(thread_id_for(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"slack", payload["channel"]))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126480" y="1325880"/>
            <a:ext cx="2560320" cy="1417320"/>
          </a:xfrm>
          <a:prstGeom prst="roundRect">
            <a:avLst>
              <a:gd name="adj" fmla="val 5161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126480" y="1325880"/>
            <a:ext cx="73152" cy="1417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1" name="Text 9"/>
          <p:cNvSpPr/>
          <p:nvPr/>
        </p:nvSpPr>
        <p:spPr>
          <a:xfrm>
            <a:off x="6355080" y="1417320"/>
            <a:ext cx="2240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355080" y="1645920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Idempotency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355080" y="1965960"/>
            <a:ext cx="22402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Webhook вычисляет thread_id и проверяет наличие run. Если есть -- enqueue, иначе новый run.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126480" y="2697480"/>
            <a:ext cx="2560320" cy="1737360"/>
          </a:xfrm>
          <a:prstGeom prst="roundRect">
            <a:avLst>
              <a:gd name="adj" fmla="val 4211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126480" y="2697480"/>
            <a:ext cx="73152" cy="173736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6" name="Text 14"/>
          <p:cNvSpPr/>
          <p:nvPr/>
        </p:nvSpPr>
        <p:spPr>
          <a:xfrm>
            <a:off x="6355080" y="2788920"/>
            <a:ext cx="2240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355080" y="3017520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Signature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355080" y="3337560"/>
            <a:ext cx="22402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Все handlers обязаны проверять X-Signature от Slack / Linear / GitHub. Не доверяйте без verify.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15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 + FastAPI webhook patterns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Dashboard UI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21208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apps/open-swe-ui/tree.sh:1-13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475488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apps/open-swe-ui/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TanStack Start + Vite + React 19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src/routes/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__root.tsx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index.tsx           # thread list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thread.$id.tsx      # chat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settings.tsx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src/components/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ChatMessage.tsx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DiffViewer.tsx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src/lib/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client.ts           # OpenSWEClient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852160" y="1325880"/>
            <a:ext cx="2834640" cy="1371600"/>
          </a:xfrm>
          <a:prstGeom prst="roundRect">
            <a:avLst>
              <a:gd name="adj" fmla="val 5333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852160" y="1325880"/>
            <a:ext cx="73152" cy="137160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1" name="Text 9"/>
          <p:cNvSpPr/>
          <p:nvPr/>
        </p:nvSpPr>
        <p:spPr>
          <a:xfrm>
            <a:off x="6080760" y="1417320"/>
            <a:ext cx="2514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080760" y="164592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Только UI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080760" y="1965960"/>
            <a:ext cx="2514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Dashboard -- presentation layer. Агентская логика в Python backend. UI через REST + SSE.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852160" y="2606040"/>
            <a:ext cx="2834640" cy="1828800"/>
          </a:xfrm>
          <a:prstGeom prst="roundRect">
            <a:avLst>
              <a:gd name="adj" fmla="val 4000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852160" y="2606040"/>
            <a:ext cx="73152" cy="182880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6" name="Text 14"/>
          <p:cNvSpPr/>
          <p:nvPr/>
        </p:nvSpPr>
        <p:spPr>
          <a:xfrm>
            <a:off x="6080760" y="2697480"/>
            <a:ext cx="2514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080760" y="292608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Features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080760" y="3246120"/>
            <a:ext cx="2514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GitHub OAuth login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thread list + filters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chat with streaming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diff viewer для PR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per-user settings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270-287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Per-user настройки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12064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4663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open_swe/settings.py:1-15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466344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settings schema (per-user)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USER_DEFAULTS = 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"model": "anthropic:claude-opus-4-6",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"profile": "balanced",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"max_steps": 80,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"auto_open_pr": False,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"require_approval": True,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"extra_repos": ["acme/internal-tools"],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team defaults (allowlist)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TEAM_DEFAULTS = 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"sandbox_backend": "ModalBackend",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"allowed_repos": ["acme/*"],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760720" y="1325880"/>
            <a:ext cx="2926080" cy="1417320"/>
          </a:xfrm>
          <a:prstGeom prst="roundRect">
            <a:avLst>
              <a:gd name="adj" fmla="val 5161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760720" y="1325880"/>
            <a:ext cx="73152" cy="1417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1" name="Text 9"/>
          <p:cNvSpPr/>
          <p:nvPr/>
        </p:nvSpPr>
        <p:spPr>
          <a:xfrm>
            <a:off x="5989320" y="141732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989320" y="164592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User mappings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989320" y="1965960"/>
            <a:ext cx="26060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GitHub login -&gt; Slack user -&gt; Linear user. Один человек получает свой профиль во всех трех каналах.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760720" y="2697480"/>
            <a:ext cx="2926080" cy="1737360"/>
          </a:xfrm>
          <a:prstGeom prst="roundRect">
            <a:avLst>
              <a:gd name="adj" fmla="val 4211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760720" y="2697480"/>
            <a:ext cx="73152" cy="173736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6" name="Text 14"/>
          <p:cNvSpPr/>
          <p:nvPr/>
        </p:nvSpPr>
        <p:spPr>
          <a:xfrm>
            <a:off x="5989320" y="278892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989320" y="301752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Precedence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989320" y="3337560"/>
            <a:ext cx="26060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user &gt; team &gt; global. Per-user override работает для всех полей, кроме allowed_repos -- это team-level allowlist.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17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270-280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6 точек кастомизации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2697480" cy="1508760"/>
          </a:xfrm>
          <a:prstGeom prst="roundRect">
            <a:avLst>
              <a:gd name="adj" fmla="val 4848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94360" y="1463040"/>
            <a:ext cx="411480" cy="411480"/>
          </a:xfrm>
          <a:prstGeom prst="ellipse">
            <a:avLst/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146304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97280" y="146304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Sandbox provider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594360" y="1965960"/>
            <a:ext cx="2423160" cy="731520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201168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backend=ModalBackend(...)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273552" y="1325880"/>
            <a:ext cx="2697480" cy="1508760"/>
          </a:xfrm>
          <a:prstGeom prst="roundRect">
            <a:avLst>
              <a:gd name="adj" fmla="val 4848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410712" y="1463040"/>
            <a:ext cx="411480" cy="411480"/>
          </a:xfrm>
          <a:prstGeom prst="ellipse">
            <a:avLst/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10712" y="146304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913632" y="146304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Model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3410712" y="1965960"/>
            <a:ext cx="2423160" cy="731520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502152" y="201168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init_chat_model("anthropic:...")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089904" y="1325880"/>
            <a:ext cx="2697480" cy="1508760"/>
          </a:xfrm>
          <a:prstGeom prst="roundRect">
            <a:avLst>
              <a:gd name="adj" fmla="val 4848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27064" y="1463040"/>
            <a:ext cx="411480" cy="411480"/>
          </a:xfrm>
          <a:prstGeom prst="ellipse">
            <a:avLst/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27064" y="146304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729984" y="146304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Tools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6227064" y="1965960"/>
            <a:ext cx="2423160" cy="731520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318504" y="201168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tools=[execute, fetch_url, ...]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57200" y="2953512"/>
            <a:ext cx="2697480" cy="1508760"/>
          </a:xfrm>
          <a:prstGeom prst="roundRect">
            <a:avLst>
              <a:gd name="adj" fmla="val 4848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94360" y="3090672"/>
            <a:ext cx="411480" cy="411480"/>
          </a:xfrm>
          <a:prstGeom prst="ellipse">
            <a:avLst/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94360" y="3090672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1097280" y="309067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Triggers</a:t>
            </a:r>
            <a:endParaRPr lang="en-US" sz="2000" dirty="0"/>
          </a:p>
        </p:txBody>
      </p:sp>
      <p:sp>
        <p:nvSpPr>
          <p:cNvPr id="28" name="Shape 26"/>
          <p:cNvSpPr/>
          <p:nvPr/>
        </p:nvSpPr>
        <p:spPr>
          <a:xfrm>
            <a:off x="594360" y="3593592"/>
            <a:ext cx="2423160" cy="731520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85800" y="3639312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router.add_route("/my", my_handler)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3273552" y="2953512"/>
            <a:ext cx="2697480" cy="1508760"/>
          </a:xfrm>
          <a:prstGeom prst="roundRect">
            <a:avLst>
              <a:gd name="adj" fmla="val 4848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410712" y="3090672"/>
            <a:ext cx="411480" cy="411480"/>
          </a:xfrm>
          <a:prstGeom prst="ellipse">
            <a:avLst/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410712" y="3090672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3913632" y="309067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System prompt</a:t>
            </a:r>
            <a:endParaRPr lang="en-US" sz="2000" dirty="0"/>
          </a:p>
        </p:txBody>
      </p:sp>
      <p:sp>
        <p:nvSpPr>
          <p:cNvPr id="34" name="Shape 32"/>
          <p:cNvSpPr/>
          <p:nvPr/>
        </p:nvSpPr>
        <p:spPr>
          <a:xfrm>
            <a:off x="3410712" y="3593592"/>
            <a:ext cx="2423160" cy="731520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502152" y="3639312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construct_system_prompt(repo_dir, ...)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6089904" y="2953512"/>
            <a:ext cx="2697480" cy="1508760"/>
          </a:xfrm>
          <a:prstGeom prst="roundRect">
            <a:avLst>
              <a:gd name="adj" fmla="val 4848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227064" y="3090672"/>
            <a:ext cx="411480" cy="411480"/>
          </a:xfrm>
          <a:prstGeom prst="ellipse">
            <a:avLst/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227064" y="3090672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6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6729984" y="309067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Middleware</a:t>
            </a:r>
            <a:endParaRPr lang="en-US" sz="2000" dirty="0"/>
          </a:p>
        </p:txBody>
      </p:sp>
      <p:sp>
        <p:nvSpPr>
          <p:cNvPr id="40" name="Shape 38"/>
          <p:cNvSpPr/>
          <p:nvPr/>
        </p:nvSpPr>
        <p:spPr>
          <a:xfrm>
            <a:off x="6227064" y="3593592"/>
            <a:ext cx="2423160" cy="731520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318504" y="3639312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middleware=[AuditLogger(), ...]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18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github.com/langchain-ai/open-swe/blob/main/CUSTOMIZATION.md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Three graphs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960120"/>
          </a:xfrm>
          <a:prstGeom prst="roundRect">
            <a:avLst>
              <a:gd name="adj" fmla="val 7619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1435608"/>
            <a:ext cx="2194560" cy="365760"/>
          </a:xfrm>
          <a:prstGeom prst="rect">
            <a:avLst>
              <a:gd name="adj" fmla="val 10000"/>
            </a:avLst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435608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A2A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agent graph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2834640" y="1417320"/>
            <a:ext cx="5760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Основной deep-agent: planner + coder + tools + subagents.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18745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START -&gt; plan -&gt; execute -&gt; review -&gt; open_pr -&gt; END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57200" y="2404872"/>
            <a:ext cx="8229600" cy="960120"/>
          </a:xfrm>
          <a:prstGeom prst="roundRect">
            <a:avLst>
              <a:gd name="adj" fmla="val 7619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48640" y="2514600"/>
            <a:ext cx="2194560" cy="365760"/>
          </a:xfrm>
          <a:prstGeom prst="rect">
            <a:avLst>
              <a:gd name="adj" fmla="val 10000"/>
            </a:avLst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251460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A2A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reviewer graph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2834640" y="2496312"/>
            <a:ext cx="5760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CI-стиль: lint, type-check, tests, security-scan. Без LLM-агента.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48640" y="2953512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START -&gt; run_ci -&gt; parse -&gt; report -&gt; END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57200" y="3483864"/>
            <a:ext cx="8229600" cy="960120"/>
          </a:xfrm>
          <a:prstGeom prst="roundRect">
            <a:avLst>
              <a:gd name="adj" fmla="val 7619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48640" y="3593592"/>
            <a:ext cx="2194560" cy="365760"/>
          </a:xfrm>
          <a:prstGeom prst="rect">
            <a:avLst>
              <a:gd name="adj" fmla="val 10000"/>
            </a:avLst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8640" y="3593592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A2A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analyzer graph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2834640" y="3575304"/>
            <a:ext cx="5760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Анализ ретроспективы: что заняло больше шагов, где loop, где cost spikes.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48640" y="4032504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START -&gt; load_trace -&gt; aggregate -&gt; summarize -&gt; END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19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165, 226-247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Open SWE: позиционирование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114800" cy="1417320"/>
          </a:xfrm>
          <a:prstGeom prst="roundRect">
            <a:avLst>
              <a:gd name="adj" fmla="val 5161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325880"/>
            <a:ext cx="73152" cy="1417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417320"/>
            <a:ext cx="3794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1645920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Не готовый продукт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965960"/>
            <a:ext cx="37947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Стартовый шаблон, не SaaS. Ops-работа: sandbox, модель, триггеры, промпты.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57200" y="2834640"/>
            <a:ext cx="4114800" cy="1600200"/>
          </a:xfrm>
          <a:prstGeom prst="roundRect">
            <a:avLst>
              <a:gd name="adj" fmla="val 4571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57200" y="2834640"/>
            <a:ext cx="73152" cy="160020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2926080"/>
            <a:ext cx="3794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685800" y="3154680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Colleague, not copilot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685800" y="3474720"/>
            <a:ext cx="3794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Внутренний кодинг-агент, не IDE-assistant. Slack / Linear / GitHub -&gt; draft PR с тестами.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846320" y="1325880"/>
            <a:ext cx="3840480" cy="3108960"/>
          </a:xfrm>
          <a:prstGeom prst="roundRect">
            <a:avLst>
              <a:gd name="adj" fmla="val 2353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74920" y="1371600"/>
            <a:ext cx="3383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meta: open-swe repo:1-12</a:t>
            </a:r>
            <a:endParaRPr lang="en-US" sz="900" dirty="0"/>
          </a:p>
        </p:txBody>
      </p:sp>
      <p:sp>
        <p:nvSpPr>
          <p:cNvPr id="18" name="Text 16"/>
          <p:cNvSpPr txBox="1"/>
          <p:nvPr/>
        </p:nvSpPr>
        <p:spPr>
          <a:xfrm>
            <a:off x="5074920" y="1645920"/>
            <a:ext cx="33832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github.com/langchain-ai/open-swe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stars:    ~10k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commits:  971+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license:  MIT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language: Python + TypeScript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announce: 08.2025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rewrite:  03.2026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blog.langchain.com/open-swe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INSTALLATION.md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CUSTOMIZATION.md
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github.com/langchain-ai/open-swe (README + INSTALLATION.md)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Observability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12064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4663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open_swe/observability.py:1-15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466344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observability.py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datadog import statsd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from langchain_core.tracers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LangChainTracer,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tracer = LangChainTracer(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project_name="open-swe-prod",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record_step(thread_id, duration_s):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statsd.histogram(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"open_swe.step.duration_s",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duration_s, tags=[f"t:{thread_id}"],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)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760720" y="1325880"/>
            <a:ext cx="2926080" cy="1554480"/>
          </a:xfrm>
          <a:prstGeom prst="roundRect">
            <a:avLst>
              <a:gd name="adj" fmla="val 4706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760720" y="1325880"/>
            <a:ext cx="73152" cy="155448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1" name="Text 9"/>
          <p:cNvSpPr/>
          <p:nvPr/>
        </p:nvSpPr>
        <p:spPr>
          <a:xfrm>
            <a:off x="5989320" y="141732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989320" y="164592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LangSmith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989320" y="19659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Trace каждого run: model calls, tool calls, retries. Replay, debug, manual evaluation.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760720" y="2788920"/>
            <a:ext cx="2926080" cy="1645920"/>
          </a:xfrm>
          <a:prstGeom prst="roundRect">
            <a:avLst>
              <a:gd name="adj" fmla="val 4444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760720" y="2788920"/>
            <a:ext cx="73152" cy="16459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6" name="Text 14"/>
          <p:cNvSpPr/>
          <p:nvPr/>
        </p:nvSpPr>
        <p:spPr>
          <a:xfrm>
            <a:off x="5989320" y="288036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989320" y="310896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Datadog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989320" y="3429000"/>
            <a:ext cx="26060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P95 latency, tokens per run, error rate, sandbox spend. Alerts на cost spikes и длинные loops.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20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 + Datadog / LangSmith docs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Production: prod-ready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023360" cy="1463040"/>
          </a:xfrm>
          <a:prstGeom prst="roundRect">
            <a:avLst>
              <a:gd name="adj" fmla="val 5000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325880"/>
            <a:ext cx="73152" cy="146304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417320"/>
            <a:ext cx="3703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1645920"/>
            <a:ext cx="3703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Infra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965960"/>
            <a:ext cx="37033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docker-compose / k8s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managed Postgres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Vault / sealed-secrets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TLS + reverse proxy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rate limit на /webhooks/*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idempotency keys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663440" y="1325880"/>
            <a:ext cx="4023360" cy="1463040"/>
          </a:xfrm>
          <a:prstGeom prst="roundRect">
            <a:avLst>
              <a:gd name="adj" fmla="val 5000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63440" y="1325880"/>
            <a:ext cx="73152" cy="146304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3" name="Text 11"/>
          <p:cNvSpPr/>
          <p:nvPr/>
        </p:nvSpPr>
        <p:spPr>
          <a:xfrm>
            <a:off x="4892040" y="1417320"/>
            <a:ext cx="3703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892040" y="1645920"/>
            <a:ext cx="3703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Ops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892040" y="1965960"/>
            <a:ext cx="37033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LangSmith prod-project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Datadog dashboards + SLO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sandbox cost budget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audit log всех PR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docs: runbook, on-call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load test 100 threads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57200" y="2880360"/>
            <a:ext cx="8229600" cy="1554480"/>
          </a:xfrm>
          <a:prstGeom prst="roundRect">
            <a:avLst>
              <a:gd name="adj" fmla="val 4706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" y="2880360"/>
            <a:ext cx="73152" cy="155448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297180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85800" y="320040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Самый частый пропуск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685800" y="3520440"/>
            <a:ext cx="7909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"Trust the LLM" внутри sandbox. Без надлежащей изоляции (seccomp, network policy, ephemeral FS) агент может сделать rm -rf или curl внутренних сервисов. Изоляция важнее prompts.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21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production-readiness checklist + SRE playbook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TypeScript: только UI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12064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4663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apps/open-swe-ui/src/lib/client.ts:1-13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466344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// apps/open-swe-ui/src/lib/client.ts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{ OpenSWEClient } from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"@openswe/client";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client = new OpenSWEClient({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langsmithApiKey: process.env.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LANGSMITH_API_KEY!,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});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await client.invoke({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threadId: "issue-123",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prompt: "Fix the bug",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});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760720" y="1325880"/>
            <a:ext cx="1371600" cy="3200400"/>
          </a:xfrm>
          <a:prstGeom prst="roundRect">
            <a:avLst>
              <a:gd name="adj" fmla="val 5333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943600" y="14173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PROS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943600" y="1737360"/>
            <a:ext cx="1097280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UI: полностью TS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TanStack Start + Vite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strict TS config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streaming SDK
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315200" y="1325880"/>
            <a:ext cx="1371600" cy="3200400"/>
          </a:xfrm>
          <a:prstGeom prst="roundRect">
            <a:avLst>
              <a:gd name="adj" fmla="val 5333"/>
            </a:avLst>
          </a:prstGeom>
          <a:solidFill>
            <a:srgbClr val="3A1A14"/>
          </a:solidFill>
          <a:ln w="12700">
            <a:solidFill>
              <a:srgbClr val="F4877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498080" y="14173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4877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498080" y="1737360"/>
            <a:ext cx="1097280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Нет TS для backend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Агент -- Python only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Webhook handlers только Py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SDK -- thin wrapper
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270-287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Open SWE vs Claude Code / Devin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1920240" cy="1554480"/>
          </a:xfrm>
          <a:prstGeom prst="roundRect">
            <a:avLst>
              <a:gd name="adj" fmla="val 4706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417320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PROS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40080" y="1737360"/>
            <a:ext cx="16459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MIT license, форкайте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Pluggable sandbox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Triggers: Slack/Linear/GH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AGENTS.md convention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Subagents + middleware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Built on Deep Agents
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2560320" y="1325880"/>
            <a:ext cx="1920240" cy="1554480"/>
          </a:xfrm>
          <a:prstGeom prst="roundRect">
            <a:avLst>
              <a:gd name="adj" fmla="val 4706"/>
            </a:avLst>
          </a:prstGeom>
          <a:solidFill>
            <a:srgbClr val="3A1A14"/>
          </a:solidFill>
          <a:ln w="12700">
            <a:solidFill>
              <a:srgbClr val="F4877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0" y="1417320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4877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2743200" y="1737360"/>
            <a:ext cx="16459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Не finished product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Sandbox = платные аккаунты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OAuth setup нужен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"Trust the LLM" модель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Prod deployment сложный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Доки быстро устаревают
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663440" y="1325880"/>
            <a:ext cx="4023360" cy="3200400"/>
          </a:xfrm>
          <a:prstGeom prst="roundRect">
            <a:avLst>
              <a:gd name="adj" fmla="val 2286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46320" y="14173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VS Claude Code / Devin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846320" y="182880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Audience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897880" y="182880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IDE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6858000" y="182880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SaaS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7818120" y="182880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org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4846320" y="224028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License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897880" y="224028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proprietary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6858000" y="224028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proprietary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7818120" y="224028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MIT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846320" y="265176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Trigger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897880" y="265176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manual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6858000" y="265176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Web UI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7818120" y="265176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Slack/Lin/GH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4846320" y="306324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Sandbox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5897880" y="306324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local+cloud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6858000" y="306324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remote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7818120" y="306324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pluggable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4846320" y="347472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Customize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5897880" y="34747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config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6858000" y="34747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no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7818120" y="347472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full src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4846320" y="388620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Runs in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5897880" y="388620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IDE/term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6858000" y="388620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cloud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7818120" y="388620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your infra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23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291-310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Roadmap: 2026-2027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2011680" cy="3200400"/>
          </a:xfrm>
          <a:prstGeom prst="roundRect">
            <a:avLst>
              <a:gd name="adj" fmla="val 3636"/>
            </a:avLst>
          </a:prstGeom>
          <a:solidFill>
            <a:srgbClr val="142B3F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325880"/>
            <a:ext cx="2011680" cy="457200"/>
          </a:xfrm>
          <a:prstGeom prst="rect">
            <a:avLst/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32588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Q2 2026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94360" y="1920240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Stable v1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594360" y="2331720"/>
            <a:ext cx="173736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" y="2423160"/>
            <a:ext cx="17373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deep-agent harness заморожен
</a:t>
            </a:r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API стабилизирован
</a:t>
            </a:r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semver commitment
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587752" y="1325880"/>
            <a:ext cx="2011680" cy="3200400"/>
          </a:xfrm>
          <a:prstGeom prst="roundRect">
            <a:avLst>
              <a:gd name="adj" fmla="val 3636"/>
            </a:avLst>
          </a:prstGeom>
          <a:solidFill>
            <a:srgbClr val="142B3F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587752" y="1325880"/>
            <a:ext cx="2011680" cy="457200"/>
          </a:xfrm>
          <a:prstGeom prst="rect">
            <a:avLst/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87752" y="132588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Q3 2026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2724912" y="1920240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Multi-tenant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2724912" y="2331720"/>
            <a:ext cx="173736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724912" y="2423160"/>
            <a:ext cx="17373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per-org quota + billing
</a:t>
            </a:r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team-level audit log
</a:t>
            </a:r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rbac на sandbox providers
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718304" y="1325880"/>
            <a:ext cx="2011680" cy="3200400"/>
          </a:xfrm>
          <a:prstGeom prst="roundRect">
            <a:avLst>
              <a:gd name="adj" fmla="val 3636"/>
            </a:avLst>
          </a:prstGeom>
          <a:solidFill>
            <a:srgbClr val="142B3F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718304" y="1325880"/>
            <a:ext cx="2011680" cy="457200"/>
          </a:xfrm>
          <a:prstGeom prst="rect">
            <a:avLst/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18304" y="132588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Q4 2026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4855464" y="1920240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More triggers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4855464" y="2331720"/>
            <a:ext cx="173736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55464" y="2423160"/>
            <a:ext cx="17373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Jira / Azure DevOps
</a:t>
            </a:r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Sentry для авто-fix багов
</a:t>
            </a:r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PagerDuty для incident triage
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848856" y="1325880"/>
            <a:ext cx="2011680" cy="3200400"/>
          </a:xfrm>
          <a:prstGeom prst="roundRect">
            <a:avLst>
              <a:gd name="adj" fmla="val 3636"/>
            </a:avLst>
          </a:prstGeom>
          <a:solidFill>
            <a:srgbClr val="142B3F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848856" y="1325880"/>
            <a:ext cx="2011680" cy="457200"/>
          </a:xfrm>
          <a:prstGeom prst="rect">
            <a:avLst/>
          </a:prstGeom>
          <a:solidFill>
            <a:srgbClr val="219EBC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48856" y="132588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2027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6986016" y="1920240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SDK + Marketplace</a:t>
            </a:r>
            <a:endParaRPr lang="en-US" sz="2000" dirty="0"/>
          </a:p>
        </p:txBody>
      </p:sp>
      <p:sp>
        <p:nvSpPr>
          <p:cNvPr id="28" name="Shape 26"/>
          <p:cNvSpPr/>
          <p:nvPr/>
        </p:nvSpPr>
        <p:spPr>
          <a:xfrm>
            <a:off x="6986016" y="2331720"/>
            <a:ext cx="173736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986016" y="2423160"/>
            <a:ext cx="17373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public SDK (Python + TS)
</a:t>
            </a:r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plugin marketplace
</a:t>
            </a:r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shared subagent library
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24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github.com/langchain-ai/open-swe/issues + blog.langchain.com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Архитектура: 7 слоев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023360" cy="3200400"/>
          </a:xfrm>
          <a:prstGeom prst="roundRect">
            <a:avLst>
              <a:gd name="adj" fmla="val 2286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94360" y="1463040"/>
            <a:ext cx="3749040" cy="372291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" y="1481328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Triggers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85800" y="1664208"/>
            <a:ext cx="3566160" cy="17112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Slack / Linear / GitHub / Web UI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94360" y="1881051"/>
            <a:ext cx="3749040" cy="372291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1899339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Validation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85800" y="2082219"/>
            <a:ext cx="3566160" cy="17112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prompt + middleware (HITL, approval)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594360" y="2299063"/>
            <a:ext cx="3749040" cy="372291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" y="2317351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Orchestration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85800" y="2500231"/>
            <a:ext cx="3566160" cy="17112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subagents + middleware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94360" y="2717074"/>
            <a:ext cx="3749040" cy="372291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5800" y="2735362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Context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85800" y="2918242"/>
            <a:ext cx="3566160" cy="17112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AGENTS.md из репозитория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594360" y="3135086"/>
            <a:ext cx="3749040" cy="372291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5800" y="3153374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Tools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85800" y="3336254"/>
            <a:ext cx="3566160" cy="17112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execute, fetch_url, linear_comment, slack_thread_reply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53097"/>
            <a:ext cx="3749040" cy="372291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85800" y="3571385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Sandbox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85800" y="3754265"/>
            <a:ext cx="3566160" cy="17112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Modal / Daytona / Runloop / LangSmith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594360" y="3971109"/>
            <a:ext cx="3749040" cy="372291"/>
          </a:xfrm>
          <a:prstGeom prst="rect">
            <a:avLst/>
          </a:prstGeom>
          <a:solidFill>
            <a:srgbClr val="219EBC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5800" y="3989397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Harness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85800" y="4172277"/>
            <a:ext cx="3566160" cy="17112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A1A2A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create_deep_agent (Deep Agents)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754880" y="1325880"/>
            <a:ext cx="393192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983480" y="1371600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open_swe/__init__.py:1-11</a:t>
            </a:r>
            <a:endParaRPr lang="en-US" sz="900" dirty="0"/>
          </a:p>
        </p:txBody>
      </p:sp>
      <p:sp>
        <p:nvSpPr>
          <p:cNvPr id="30" name="Text 28"/>
          <p:cNvSpPr txBox="1"/>
          <p:nvPr/>
        </p:nvSpPr>
        <p:spPr>
          <a:xfrm>
            <a:off x="4983480" y="1645920"/>
            <a:ext cx="347472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open_swe.agent import create_agent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open_swe.middleware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check_message_queue_before_model,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notify_step_limit_reached,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open_pr_if_needed,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ToolErrorMiddleware,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open_swe.sandbox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SandboxBackend,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ModalBackend, DaytonaBackend,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26-50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create_deep_agent + backend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48640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examples/minimal_agent.py:1-11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50292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 import create_deep_agent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open_swe.sandbox import DaytonaBackend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agent = create_deep_agent(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model="anthropic:claude-opus-4-6",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tools=[execute, fetch_url,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   linear_comment,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   slack_thread_reply],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backend=DaytonaBackend(api_key="..."),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middleware=[open_pr_if_needed],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217920" y="1325880"/>
            <a:ext cx="2468880" cy="1280160"/>
          </a:xfrm>
          <a:prstGeom prst="roundRect">
            <a:avLst>
              <a:gd name="adj" fmla="val 5714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17920" y="1325880"/>
            <a:ext cx="73152" cy="128016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1" name="Text 9"/>
          <p:cNvSpPr/>
          <p:nvPr/>
        </p:nvSpPr>
        <p:spPr>
          <a:xfrm>
            <a:off x="6446520" y="1417320"/>
            <a:ext cx="2148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446520" y="1645920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Один harness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446520" y="1965960"/>
            <a:ext cx="21488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Март 2026: multi-agent (Manager/Planner/Programmer/Reviewer) заменили на единый deep-agent harness.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217920" y="2651760"/>
            <a:ext cx="2468880" cy="1417320"/>
          </a:xfrm>
          <a:prstGeom prst="roundRect">
            <a:avLst>
              <a:gd name="adj" fmla="val 5161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217920" y="2651760"/>
            <a:ext cx="73152" cy="1417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6" name="Text 14"/>
          <p:cNvSpPr/>
          <p:nvPr/>
        </p:nvSpPr>
        <p:spPr>
          <a:xfrm>
            <a:off x="6446520" y="2743200"/>
            <a:ext cx="2148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446520" y="2971800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Upgrade path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446520" y="3291840"/>
            <a:ext cx="21488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Подтягиваешь улучшения Deep Agents бесплатно. Subagents изолируют контекст, middleware дают orchestration.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52-77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AGENTS.md как system prompt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120640" cy="1554480"/>
          </a:xfrm>
          <a:prstGeom prst="roundRect">
            <a:avLst>
              <a:gd name="adj" fmla="val 470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4663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open_swe/prompts.py:1-9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466344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pathlib import Path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construct_system_prompt(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repo_dir, base_prompt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agents_md = Path(repo_dir) / "AGENTS.md"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extra = agents_md.read_text() if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agents_md.exists() else ""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base_prompt + extra
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2679192"/>
            <a:ext cx="46634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9 lines, card fits ~6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57200" y="3017520"/>
            <a:ext cx="5120640" cy="1417320"/>
          </a:xfrm>
          <a:prstGeom prst="roundRect">
            <a:avLst>
              <a:gd name="adj" fmla="val 5161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3063240"/>
            <a:ext cx="4663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AGENTS.md:1-5</a:t>
            </a:r>
            <a:endParaRPr lang="en-US" sz="900" dirty="0"/>
          </a:p>
        </p:txBody>
      </p:sp>
      <p:sp>
        <p:nvSpPr>
          <p:cNvPr id="12" name="Text 10"/>
          <p:cNvSpPr txBox="1"/>
          <p:nvPr/>
        </p:nvSpPr>
        <p:spPr>
          <a:xfrm>
            <a:off x="685800" y="3337560"/>
            <a:ext cx="466344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AGENTS.md  (repo root)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- use uv, not pip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- run pytest before commit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- never push to main directly
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760720" y="1325880"/>
            <a:ext cx="2926080" cy="1554480"/>
          </a:xfrm>
          <a:prstGeom prst="roundRect">
            <a:avLst>
              <a:gd name="adj" fmla="val 4706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760720" y="1325880"/>
            <a:ext cx="73152" cy="155448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5" name="Text 13"/>
          <p:cNvSpPr/>
          <p:nvPr/>
        </p:nvSpPr>
        <p:spPr>
          <a:xfrm>
            <a:off x="5989320" y="141732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989320" y="164592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Convention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5989320" y="19659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Организационный паттерн. Тот же файл читают Cursor, Aider, Devin.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760720" y="3017520"/>
            <a:ext cx="2926080" cy="1417320"/>
          </a:xfrm>
          <a:prstGeom prst="roundRect">
            <a:avLst>
              <a:gd name="adj" fmla="val 5161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760720" y="3017520"/>
            <a:ext cx="73152" cy="141732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20" name="Text 18"/>
          <p:cNvSpPr/>
          <p:nvPr/>
        </p:nvSpPr>
        <p:spPr>
          <a:xfrm>
            <a:off x="5989320" y="310896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989320" y="333756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Подводный камень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5989320" y="3657600"/>
            <a:ext cx="26060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Open SWE доверяет AGENTS.md. Вредоносный блок попадает в system prompt.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113-115, 200-209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Middleware: точки расширения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12064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4663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examples/audit_middleware.py:1-13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466344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langchain.agents.middleware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AgentMiddleware,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class AuditMiddleware(AgentMiddleware):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def after_model(self, state, runtime):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runtime.logger.info(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    f"step={state.get("step")}"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return state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def before_model(self, state, runtime):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return state  # inject reminder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760720" y="1325880"/>
            <a:ext cx="2926080" cy="1554480"/>
          </a:xfrm>
          <a:prstGeom prst="roundRect">
            <a:avLst>
              <a:gd name="adj" fmla="val 4706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760720" y="1325880"/>
            <a:ext cx="73152" cy="155448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1" name="Text 9"/>
          <p:cNvSpPr/>
          <p:nvPr/>
        </p:nvSpPr>
        <p:spPr>
          <a:xfrm>
            <a:off x="5989320" y="141732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989320" y="164592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Built-in middleware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989320" y="19659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check_message_queue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notify_step_limit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open_pr_if_needed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* ToolErrorMiddleware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760720" y="2743200"/>
            <a:ext cx="2926080" cy="1645920"/>
          </a:xfrm>
          <a:prstGeom prst="roundRect">
            <a:avLst>
              <a:gd name="adj" fmla="val 4444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760720" y="2743200"/>
            <a:ext cx="73152" cy="16459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6" name="Text 14"/>
          <p:cNvSpPr/>
          <p:nvPr/>
        </p:nvSpPr>
        <p:spPr>
          <a:xfrm>
            <a:off x="5989320" y="283464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989320" y="306324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Типичные кастомы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989320" y="3383280"/>
            <a:ext cx="26060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Approval gate перед PR, cost guard на длину контекста, redaction секретов в логах.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117-136, 213-223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Sandbox-провайдеры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246120"/>
          </a:xfrm>
          <a:prstGeom prst="roundRect">
            <a:avLst>
              <a:gd name="adj" fmla="val 2254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94360" y="1417320"/>
            <a:ext cx="1463040" cy="292608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417320"/>
            <a:ext cx="1371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Provider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057400" y="1417320"/>
            <a:ext cx="1737360" cy="292608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103120" y="1417320"/>
            <a:ext cx="1645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Setup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794760" y="1417320"/>
            <a:ext cx="1554480" cy="292608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40480" y="1417320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Pricing model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5349240" y="1417320"/>
            <a:ext cx="1463040" cy="292608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394960" y="1417320"/>
            <a:ext cx="1371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Persistent state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6812280" y="1417320"/>
            <a:ext cx="2011680" cy="292608"/>
          </a:xfrm>
          <a:prstGeom prst="rect">
            <a:avLst/>
          </a:prstGeom>
          <a:solidFill>
            <a:srgbClr val="0F1E2E"/>
          </a:solidFill>
          <a:ln w="6350">
            <a:solidFill>
              <a:srgbClr val="233A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58000" y="1417320"/>
            <a:ext cx="1920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Best for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594360" y="1709928"/>
            <a:ext cx="1463040" cy="640080"/>
          </a:xfrm>
          <a:prstGeom prst="rect">
            <a:avLst/>
          </a:prstGeom>
          <a:solidFill>
            <a:srgbClr val="0A1A2A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1709928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ModalBackend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2057400" y="1709928"/>
            <a:ext cx="1737360" cy="640080"/>
          </a:xfrm>
          <a:prstGeom prst="rect">
            <a:avLst/>
          </a:prstGeom>
          <a:solidFill>
            <a:srgbClr val="0A1A2A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103120" y="1709928"/>
            <a:ext cx="1645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token_id + token_secret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3794760" y="1709928"/>
            <a:ext cx="1554480" cy="640080"/>
          </a:xfrm>
          <a:prstGeom prst="rect">
            <a:avLst/>
          </a:prstGeom>
          <a:solidFill>
            <a:srgbClr val="0A1A2A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840480" y="1709928"/>
            <a:ext cx="1463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per-second + GB-s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5349240" y="1709928"/>
            <a:ext cx="1463040" cy="640080"/>
          </a:xfrm>
          <a:prstGeom prst="rect">
            <a:avLst/>
          </a:prstGeom>
          <a:solidFill>
            <a:srgbClr val="0A1A2A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394960" y="1709928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yes (volume)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6812280" y="1709928"/>
            <a:ext cx="2011680" cy="640080"/>
          </a:xfrm>
          <a:prstGeom prst="rect">
            <a:avLst/>
          </a:prstGeom>
          <a:solidFill>
            <a:srgbClr val="0A1A2A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58000" y="1709928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Python-first, GPU-доступный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594360" y="2350008"/>
            <a:ext cx="1463040" cy="640080"/>
          </a:xfrm>
          <a:prstGeom prst="rect">
            <a:avLst/>
          </a:prstGeom>
          <a:solidFill>
            <a:srgbClr val="1B2F44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0080" y="2350008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DaytonaBackend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2057400" y="2350008"/>
            <a:ext cx="1737360" cy="640080"/>
          </a:xfrm>
          <a:prstGeom prst="rect">
            <a:avLst/>
          </a:prstGeom>
          <a:solidFill>
            <a:srgbClr val="1B2F44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103120" y="2350008"/>
            <a:ext cx="1645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api_key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3794760" y="2350008"/>
            <a:ext cx="1554480" cy="640080"/>
          </a:xfrm>
          <a:prstGeom prst="rect">
            <a:avLst/>
          </a:prstGeom>
          <a:solidFill>
            <a:srgbClr val="1B2F44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840480" y="2350008"/>
            <a:ext cx="1463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per-session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5349240" y="2350008"/>
            <a:ext cx="1463040" cy="640080"/>
          </a:xfrm>
          <a:prstGeom prst="rect">
            <a:avLst/>
          </a:prstGeom>
          <a:solidFill>
            <a:srgbClr val="1B2F44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394960" y="2350008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yes (volume)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812280" y="2350008"/>
            <a:ext cx="2011680" cy="640080"/>
          </a:xfrm>
          <a:prstGeom prst="rect">
            <a:avLst/>
          </a:prstGeom>
          <a:solidFill>
            <a:srgbClr val="1B2F44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858000" y="2350008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default в README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594360" y="2990088"/>
            <a:ext cx="1463040" cy="640080"/>
          </a:xfrm>
          <a:prstGeom prst="rect">
            <a:avLst/>
          </a:prstGeom>
          <a:solidFill>
            <a:srgbClr val="0A1A2A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40080" y="2990088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RunloopBackend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2057400" y="2990088"/>
            <a:ext cx="1737360" cy="640080"/>
          </a:xfrm>
          <a:prstGeom prst="rect">
            <a:avLst/>
          </a:prstGeom>
          <a:solidFill>
            <a:srgbClr val="0A1A2A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103120" y="2990088"/>
            <a:ext cx="1645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api_key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3794760" y="2990088"/>
            <a:ext cx="1554480" cy="640080"/>
          </a:xfrm>
          <a:prstGeom prst="rect">
            <a:avLst/>
          </a:prstGeom>
          <a:solidFill>
            <a:srgbClr val="0A1A2A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840480" y="2990088"/>
            <a:ext cx="1463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per-second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5349240" y="2990088"/>
            <a:ext cx="1463040" cy="640080"/>
          </a:xfrm>
          <a:prstGeom prst="rect">
            <a:avLst/>
          </a:prstGeom>
          <a:solidFill>
            <a:srgbClr val="0A1A2A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5394960" y="2990088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yes (volume)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6812280" y="2990088"/>
            <a:ext cx="2011680" cy="640080"/>
          </a:xfrm>
          <a:prstGeom prst="rect">
            <a:avLst/>
          </a:prstGeom>
          <a:solidFill>
            <a:srgbClr val="0A1A2A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858000" y="2990088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dev-цикл, snapshot/restart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594360" y="3630168"/>
            <a:ext cx="1463040" cy="640080"/>
          </a:xfrm>
          <a:prstGeom prst="rect">
            <a:avLst/>
          </a:prstGeom>
          <a:solidFill>
            <a:srgbClr val="1B2F44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40080" y="3630168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LangSmithBackend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2057400" y="3630168"/>
            <a:ext cx="1737360" cy="640080"/>
          </a:xfrm>
          <a:prstGeom prst="rect">
            <a:avLst/>
          </a:prstGeom>
          <a:solidFill>
            <a:srgbClr val="1B2F44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2103120" y="3630168"/>
            <a:ext cx="1645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LANGSMITH_API_KEY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3794760" y="3630168"/>
            <a:ext cx="1554480" cy="640080"/>
          </a:xfrm>
          <a:prstGeom prst="rect">
            <a:avLst/>
          </a:prstGeom>
          <a:solidFill>
            <a:srgbClr val="1B2F44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3840480" y="3630168"/>
            <a:ext cx="1463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через LangSmith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5349240" y="3630168"/>
            <a:ext cx="1463040" cy="640080"/>
          </a:xfrm>
          <a:prstGeom prst="rect">
            <a:avLst/>
          </a:prstGeom>
          <a:solidFill>
            <a:srgbClr val="1B2F44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5394960" y="3630168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через LS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6812280" y="3630168"/>
            <a:ext cx="2011680" cy="640080"/>
          </a:xfrm>
          <a:prstGeom prst="rect">
            <a:avLst/>
          </a:prstGeom>
          <a:solidFill>
            <a:srgbClr val="1B2F44"/>
          </a:solidFill>
          <a:ln w="5080">
            <a:solidFill>
              <a:srgbClr val="233A4F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858000" y="3630168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уже платите за LangSmith</a:t>
            </a:r>
            <a:endParaRPr lang="en-US" sz="900" dirty="0"/>
          </a:p>
        </p:txBody>
      </p:sp>
      <p:sp>
        <p:nvSpPr>
          <p:cNvPr id="57" name="Text 55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7</a:t>
            </a:r>
            <a:endParaRPr lang="en-US" sz="900" dirty="0"/>
          </a:p>
        </p:txBody>
      </p:sp>
      <p:sp>
        <p:nvSpPr>
          <p:cNvPr id="58" name="Text 56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78-89, 139-145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Sandbox: imports + custom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572000" cy="3108960"/>
          </a:xfrm>
          <a:prstGeom prst="roundRect">
            <a:avLst>
              <a:gd name="adj" fmla="val 2353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4114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open_swe/sandbox/__init__.py:1-12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41148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open_swe.sandbox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ModalBackend,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DaytonaBackend,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RunloopBackend,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LangSmithBackend,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Modal (Python-first, GPU)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backend = ModalBackend(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token_id="..."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token_secret="..."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212080" y="1325880"/>
            <a:ext cx="3474720" cy="3108960"/>
          </a:xfrm>
          <a:prstGeom prst="roundRect">
            <a:avLst>
              <a:gd name="adj" fmla="val 2353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40680" y="1371600"/>
            <a:ext cx="3017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examples/my_internal_backend.py:1-11</a:t>
            </a:r>
            <a:endParaRPr lang="en-US" sz="900" dirty="0"/>
          </a:p>
        </p:txBody>
      </p:sp>
      <p:sp>
        <p:nvSpPr>
          <p:cNvPr id="11" name="Text 9"/>
          <p:cNvSpPr txBox="1"/>
          <p:nvPr/>
        </p:nvSpPr>
        <p:spPr>
          <a:xfrm>
            <a:off x="5440680" y="1645920"/>
            <a:ext cx="301752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свой backend: devbox-пул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open_swe.sandbox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SandboxBackend,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MyInternalBackend(SandboxBackend):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def execute(self, cmd):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return self._run(cmd)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def read_file(self, p):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return self._fetch(p)
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212080" y="1325880"/>
            <a:ext cx="3474720" cy="3108960"/>
          </a:xfrm>
          <a:prstGeom prst="roundRect">
            <a:avLst>
              <a:gd name="adj" fmla="val 2353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40680" y="1371600"/>
            <a:ext cx="3017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examples/my_internal_backend.py:1-16</a:t>
            </a:r>
            <a:endParaRPr lang="en-US" sz="900" dirty="0"/>
          </a:p>
        </p:txBody>
      </p:sp>
      <p:sp>
        <p:nvSpPr>
          <p:cNvPr id="14" name="Text 12"/>
          <p:cNvSpPr txBox="1"/>
          <p:nvPr/>
        </p:nvSpPr>
        <p:spPr>
          <a:xfrm>
            <a:off x="5440680" y="1645920"/>
            <a:ext cx="301752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свой backend: devbox-пул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open_swe.sandbox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SandboxBackend,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MyInternalBackend(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SandboxBackend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def __init__(self, conn):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self.conn = conn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def execute(self, cmd):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return self._run(cmd)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def read_file(self, p):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return self._fetch(p)
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440680" y="4233672"/>
            <a:ext cx="30175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16 lines, card fits ~15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8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research/per-tech/openswe.md: 80-86, 250-264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Установка (1/2): шаги 1-2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029200" cy="1371600"/>
          </a:xfrm>
          <a:prstGeom prst="roundRect">
            <a:avLst>
              <a:gd name="adj" fmla="val 5333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4572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INSTALLATION.md: step 1:1-5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45720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1. prerequisites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python --version    # &gt;= 3.11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node --version      # &gt;= 20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uv --version        # или pip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docker --version    # для dev
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5029200" cy="1600200"/>
          </a:xfrm>
          <a:prstGeom prst="roundRect">
            <a:avLst>
              <a:gd name="adj" fmla="val 4571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2880360"/>
            <a:ext cx="4572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INSTALLATION.md: step 2:1-5</a:t>
            </a:r>
            <a:endParaRPr lang="en-US" sz="900" dirty="0"/>
          </a:p>
        </p:txBody>
      </p:sp>
      <p:sp>
        <p:nvSpPr>
          <p:cNvPr id="11" name="Text 9"/>
          <p:cNvSpPr txBox="1"/>
          <p:nvPr/>
        </p:nvSpPr>
        <p:spPr>
          <a:xfrm>
            <a:off x="685800" y="3154680"/>
            <a:ext cx="45720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2. clone + install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git clone https://github.com/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langchain-ai/open-swe.git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cd open-swe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uv sync     # или pip install -e .
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669280" y="1325880"/>
            <a:ext cx="3017520" cy="1417320"/>
          </a:xfrm>
          <a:prstGeom prst="roundRect">
            <a:avLst>
              <a:gd name="adj" fmla="val 5161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669280" y="1325880"/>
            <a:ext cx="73152" cy="14173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4" name="Text 12"/>
          <p:cNvSpPr/>
          <p:nvPr/>
        </p:nvSpPr>
        <p:spPr>
          <a:xfrm>
            <a:off x="5897880" y="1417320"/>
            <a:ext cx="2697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897880" y="1645920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Не SaaS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5897880" y="1965960"/>
            <a:ext cx="26974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Open SWE -- не готовый сервис. После клонирования нужно поднять backend, UI, sandbox, GitHub App, LangSmith.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669280" y="2834640"/>
            <a:ext cx="3017520" cy="1600200"/>
          </a:xfrm>
          <a:prstGeom prst="roundRect">
            <a:avLst>
              <a:gd name="adj" fmla="val 4571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669280" y="2834640"/>
            <a:ext cx="73152" cy="160020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9" name="Text 17"/>
          <p:cNvSpPr/>
          <p:nvPr/>
        </p:nvSpPr>
        <p:spPr>
          <a:xfrm>
            <a:off x="5897880" y="2926080"/>
            <a:ext cx="2697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897880" y="3154680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ENV-файл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5897880" y="3474720"/>
            <a:ext cx="269748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cp .env.example .env, затем заполните: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GITHUB_APP_ID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LANGSMITH_API_KEY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DAYTONA_API_KEY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9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github.com/langchain-ai/open-swe/blob/main/INSTALLATION.md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lc-evo-deck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lc-evo-deck / Stage 4: Open SWE</dc:title>
  <dc:subject>LangChain Evolution Deck -- Open SWE section</dc:subject>
  <dc:creator>PptxGenJS</dc:creator>
  <cp:lastModifiedBy>PptxGenJS</cp:lastModifiedBy>
  <cp:revision>1</cp:revision>
  <dcterms:created xsi:type="dcterms:W3CDTF">2026-06-21T22:20:48Z</dcterms:created>
  <dcterms:modified xsi:type="dcterms:W3CDTF">2026-06-21T22:20:48Z</dcterms:modified>
</cp:coreProperties>
</file>