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notesMasterIdLst>
    <p:notesMasterId r:id="rId28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320040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0" b="1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03</a:t>
            </a:r>
            <a:endParaRPr lang="en-US" sz="22000" dirty="0"/>
          </a:p>
        </p:txBody>
      </p:sp>
      <p:sp>
        <p:nvSpPr>
          <p:cNvPr id="3" name="Shape 1"/>
          <p:cNvSpPr/>
          <p:nvPr/>
        </p:nvSpPr>
        <p:spPr>
          <a:xfrm>
            <a:off x="3840480" y="1280160"/>
            <a:ext cx="0" cy="2560320"/>
          </a:xfrm>
          <a:prstGeom prst="line">
            <a:avLst/>
          </a:prstGeom>
          <a:noFill/>
          <a:ln w="12700">
            <a:solidFill>
              <a:srgbClr val="233A4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114800" y="128016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SECTION 3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114800" y="1554480"/>
            <a:ext cx="45720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Deep Agents 1.0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4114800" y="2560320"/>
            <a:ext cx="457200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Batteries-included agent harness: planning tool, virtual filesystem,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subagents with isolated context, pluggable backends, HITL middleware.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Built on LangGraph + LangChain 1.0 middleware. Inspired by Claude Code,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Deep Research, Manus.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3.6  PLANNING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write_todos: explicit planning inside the graph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docs.langchain.com/oss/python/deepagents/overview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8229600" cy="868680"/>
          </a:xfrm>
          <a:prstGeom prst="roundRect">
            <a:avLst>
              <a:gd name="adj" fmla="val 8421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1325880"/>
            <a:ext cx="73152" cy="86868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141732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85800" y="1645920"/>
            <a:ext cx="7909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write_todos is just a tool, like any other.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685800" y="1965960"/>
            <a:ext cx="7909560" cy="137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The LLM emits a structured plan, the graph stores it in state["todos"],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and every subsequent model call sees the current plan in the system message.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57200" y="2286000"/>
            <a:ext cx="8229600" cy="2194560"/>
          </a:xfrm>
          <a:prstGeom prst="roundRect">
            <a:avLst>
              <a:gd name="adj" fmla="val 3333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5800" y="23317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examples/write_todos.py:1-12</a:t>
            </a:r>
            <a:endParaRPr lang="en-US" sz="900" dirty="0"/>
          </a:p>
        </p:txBody>
      </p:sp>
      <p:sp>
        <p:nvSpPr>
          <p:cNvPr id="15" name="Text 13"/>
          <p:cNvSpPr txBox="1"/>
          <p:nvPr/>
        </p:nvSpPr>
        <p:spPr>
          <a:xfrm>
            <a:off x="685800" y="2606040"/>
            <a:ext cx="77724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write_todos(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todos=[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{"content": "Read repo structure", "status": "in_progress",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 "activeForm": "Reading repo structure"},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{"content": "Implement greet()",      "status": "pending",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 "activeForm": "Implementing greet()"},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{"content": "Add pytest cases",       "status": "pending",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 "activeForm": "Adding pytest cases"},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]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Status: pending | in_progress | completed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activeForm: present-continuous shown in UI
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85800" y="427939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12 lines, card fits ~10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3.6  PATTERN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Plan, Act, Reflect loop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11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blog.langchain.com/introducing-deepagents-cli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2651760" cy="2011680"/>
          </a:xfrm>
          <a:prstGeom prst="roundRect">
            <a:avLst>
              <a:gd name="adj" fmla="val 4545"/>
            </a:avLst>
          </a:prstGeom>
          <a:solidFill>
            <a:srgbClr val="142B3F"/>
          </a:solidFill>
          <a:ln w="19050">
            <a:solidFill>
              <a:srgbClr val="219EB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94360" y="141732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1. PLAN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94360" y="1828800"/>
            <a:ext cx="237744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write_todos: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decompose task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order steps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mark in_progress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127248" y="2221992"/>
            <a:ext cx="182880" cy="228600"/>
          </a:xfrm>
          <a:prstGeom prst="rightArrow">
            <a:avLst/>
          </a:prstGeom>
          <a:solidFill>
            <a:srgbClr val="FFB703"/>
          </a:solidFill>
          <a:ln/>
        </p:spPr>
      </p:sp>
      <p:sp>
        <p:nvSpPr>
          <p:cNvPr id="12" name="Shape 10"/>
          <p:cNvSpPr/>
          <p:nvPr/>
        </p:nvSpPr>
        <p:spPr>
          <a:xfrm>
            <a:off x="3383280" y="1325880"/>
            <a:ext cx="2651760" cy="2011680"/>
          </a:xfrm>
          <a:prstGeom prst="roundRect">
            <a:avLst>
              <a:gd name="adj" fmla="val 4545"/>
            </a:avLst>
          </a:prstGeom>
          <a:solidFill>
            <a:srgbClr val="142B3F"/>
          </a:solidFill>
          <a:ln w="19050">
            <a:solidFill>
              <a:srgbClr val="219EB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520440" y="141732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2. ACT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3520440" y="1828800"/>
            <a:ext cx="237744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execute tool call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(read_file, edit_file, ...)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or delegate via task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053328" y="2221992"/>
            <a:ext cx="182880" cy="228600"/>
          </a:xfrm>
          <a:prstGeom prst="rightArrow">
            <a:avLst/>
          </a:prstGeom>
          <a:solidFill>
            <a:srgbClr val="FFB703"/>
          </a:solidFill>
          <a:ln/>
        </p:spPr>
      </p:sp>
      <p:sp>
        <p:nvSpPr>
          <p:cNvPr id="16" name="Shape 14"/>
          <p:cNvSpPr/>
          <p:nvPr/>
        </p:nvSpPr>
        <p:spPr>
          <a:xfrm>
            <a:off x="6309360" y="1325880"/>
            <a:ext cx="2651760" cy="2011680"/>
          </a:xfrm>
          <a:prstGeom prst="roundRect">
            <a:avLst>
              <a:gd name="adj" fmla="val 4545"/>
            </a:avLst>
          </a:prstGeom>
          <a:solidFill>
            <a:srgbClr val="142B3F"/>
          </a:solidFill>
          <a:ln w="19050">
            <a:solidFill>
              <a:srgbClr val="219EB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46520" y="141732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 REFLECT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446520" y="1828800"/>
            <a:ext cx="237744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update todo status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re-plan if blocked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log progress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1783080" y="3566160"/>
            <a:ext cx="5669280" cy="0"/>
          </a:xfrm>
          <a:prstGeom prst="line">
            <a:avLst/>
          </a:prstGeom>
          <a:noFill/>
          <a:ln w="19050">
            <a:solidFill>
              <a:srgbClr val="3A5670"/>
            </a:solidFill>
            <a:prstDash val="solid"/>
            <a:headEnd type="none"/>
            <a:tailEnd type="triangle"/>
          </a:ln>
        </p:spPr>
      </p:sp>
      <p:sp>
        <p:nvSpPr>
          <p:cNvPr id="20" name="Text 18"/>
          <p:cNvSpPr/>
          <p:nvPr/>
        </p:nvSpPr>
        <p:spPr>
          <a:xfrm>
            <a:off x="2286000" y="36118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loop until all todos = completed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57200" y="3931920"/>
            <a:ext cx="8229600" cy="594360"/>
          </a:xfrm>
          <a:prstGeom prst="roundRect">
            <a:avLst>
              <a:gd name="adj" fmla="val 12308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57200" y="3931920"/>
            <a:ext cx="73152" cy="59436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23" name="Text 21"/>
          <p:cNvSpPr/>
          <p:nvPr/>
        </p:nvSpPr>
        <p:spPr>
          <a:xfrm>
            <a:off x="685800" y="402336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685800" y="4297680"/>
            <a:ext cx="7909560" cy="137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The graph state carries the plan -- every LLM call sees it in the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system message, so the agent self-monitors progress across turns.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3.7  SUBAGENTS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task tool: delegate, isolate, return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12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docs.langchain.com/oss/python/deepagents/overview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8229600" cy="960120"/>
          </a:xfrm>
          <a:prstGeom prst="roundRect">
            <a:avLst>
              <a:gd name="adj" fmla="val 7619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1325880"/>
            <a:ext cx="73152" cy="96012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141732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85800" y="1645920"/>
            <a:ext cx="7909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Why subagents?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685800" y="196596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Long tool outputs and exploratory searches pollute the main thread.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A subagent runs in its own scratchpad and returns a compressed summary --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the parent context stays clean.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57200" y="2286000"/>
            <a:ext cx="8229600" cy="2194560"/>
          </a:xfrm>
          <a:prstGeom prst="roundRect">
            <a:avLst>
              <a:gd name="adj" fmla="val 3333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5800" y="233172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examples/task_call.py:1-10</a:t>
            </a:r>
            <a:endParaRPr lang="en-US" sz="900" dirty="0"/>
          </a:p>
        </p:txBody>
      </p:sp>
      <p:sp>
        <p:nvSpPr>
          <p:cNvPr id="15" name="Text 13"/>
          <p:cNvSpPr txBox="1"/>
          <p:nvPr/>
        </p:nvSpPr>
        <p:spPr>
          <a:xfrm>
            <a:off x="685800" y="2606040"/>
            <a:ext cx="77724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When the main agent emits a tool call like: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task(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subagent_type="researcher",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description="Find papers on RAG evaluation",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prompt="Search arXiv for 2025-2026 RAG evaluation surveys.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     Return a 150-word summary with 3 citations.",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Deep Agents spins up a fresh deep agent with the researcher profile,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runs it to completion, and returns only the final message.
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3.7  EXAMPLE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Subagents: minimal example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13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github.com/langchain-ai/deepagents README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8229600" cy="3200400"/>
          </a:xfrm>
          <a:prstGeom prst="roundRect">
            <a:avLst>
              <a:gd name="adj" fmla="val 228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37160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examples/subagents.py:1-23</a:t>
            </a:r>
            <a:endParaRPr lang="en-US" sz="900" dirty="0"/>
          </a:p>
        </p:txBody>
      </p:sp>
      <p:sp>
        <p:nvSpPr>
          <p:cNvPr id="10" name="Text 8"/>
          <p:cNvSpPr txBox="1"/>
          <p:nvPr/>
        </p:nvSpPr>
        <p:spPr>
          <a:xfrm>
            <a:off x="685800" y="1645920"/>
            <a:ext cx="777240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deepagents import create_deep_agent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researcher = {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"name": "researcher",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"description": "Does deep web research, returns citations",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"system_prompt": "You are a research specialist. Always cite sources.",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"tools": [web_search],  # optional, can be []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writer = {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"name": "writer",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"description": "Polishes prose into a final report",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"system_prompt": "You are a writing specialist.",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"tools": [],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agent = create_deep_agent(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model="openai:gpt-4.1",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tools=[],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subagents=[researcher, writer],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agent.invoke({"messages": "Research quantum computing and write a 200-word summary."})
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85800" y="432511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23 lines, card fits ~16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3.7  ISOLATION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Isolated context for subagents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14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blog.langchain.com/introducing-deepagents-cli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2743200" cy="3200400"/>
          </a:xfrm>
          <a:prstGeom prst="roundRect">
            <a:avLst>
              <a:gd name="adj" fmla="val 3333"/>
            </a:avLst>
          </a:prstGeom>
          <a:solidFill>
            <a:srgbClr val="142B3F"/>
          </a:solidFill>
          <a:ln w="19050">
            <a:solidFill>
              <a:srgbClr val="219EB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94360" y="14173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MAIN AGENT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94360" y="1783080"/>
            <a:ext cx="246888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context = [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user task,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summary from researcher,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summary from writer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E6F0F7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]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200400" y="2926080"/>
            <a:ext cx="548640" cy="0"/>
          </a:xfrm>
          <a:prstGeom prst="line">
            <a:avLst/>
          </a:prstGeom>
          <a:noFill/>
          <a:ln w="25400">
            <a:solidFill>
              <a:srgbClr val="FFB703"/>
            </a:solidFill>
            <a:prstDash val="solid"/>
            <a:tailEnd type="triangle"/>
          </a:ln>
        </p:spPr>
      </p:sp>
      <p:sp>
        <p:nvSpPr>
          <p:cNvPr id="12" name="Text 10"/>
          <p:cNvSpPr/>
          <p:nvPr/>
        </p:nvSpPr>
        <p:spPr>
          <a:xfrm>
            <a:off x="3218688" y="2697480"/>
            <a:ext cx="1280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task("researcher")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526280" y="1325880"/>
            <a:ext cx="4160520" cy="1463040"/>
          </a:xfrm>
          <a:prstGeom prst="roundRect">
            <a:avLst>
              <a:gd name="adj" fmla="val 5000"/>
            </a:avLst>
          </a:prstGeom>
          <a:solidFill>
            <a:srgbClr val="0F1E2E"/>
          </a:solidFill>
          <a:ln w="15240">
            <a:solidFill>
              <a:srgbClr val="219EB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663440" y="1399032"/>
            <a:ext cx="3886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8ECAE6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SUBAGENT: researcher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663440" y="1691640"/>
            <a:ext cx="38862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context = [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full web_search results,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all 14 sources,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notes, drafts, citations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]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return: 150-word summary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526280" y="3063240"/>
            <a:ext cx="4160520" cy="1463040"/>
          </a:xfrm>
          <a:prstGeom prst="roundRect">
            <a:avLst>
              <a:gd name="adj" fmla="val 5000"/>
            </a:avLst>
          </a:prstGeom>
          <a:solidFill>
            <a:srgbClr val="0F1E2E"/>
          </a:solidFill>
          <a:ln w="15240">
            <a:solidFill>
              <a:srgbClr val="219EB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663440" y="3136392"/>
            <a:ext cx="3886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8ECAE6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SUBAGENT: writer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663440" y="3429000"/>
            <a:ext cx="38862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context = [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researcher summary,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original user task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]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return: polished 200-word report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3.8  VIRTUAL FS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Virtual FS: state files dict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15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github.com/langchain-ai/deepagents README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8229600" cy="1005840"/>
          </a:xfrm>
          <a:prstGeom prst="roundRect">
            <a:avLst>
              <a:gd name="adj" fmla="val 7273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1325880"/>
            <a:ext cx="73152" cy="100584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141732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85800" y="1645920"/>
            <a:ext cx="7909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Files live in graph state, not on disk by default.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685800" y="1965960"/>
            <a:ext cx="790956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StateBackend keeps everything in state["files"]. Survives across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turns in the same thread; never touches disk unless you swap backends.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57200" y="2377440"/>
            <a:ext cx="8229600" cy="2103120"/>
          </a:xfrm>
          <a:prstGeom prst="roundRect">
            <a:avLst>
              <a:gd name="adj" fmla="val 3478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5800" y="242316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examples/virtual_fs.py:1-9</a:t>
            </a:r>
            <a:endParaRPr lang="en-US" sz="900" dirty="0"/>
          </a:p>
        </p:txBody>
      </p:sp>
      <p:sp>
        <p:nvSpPr>
          <p:cNvPr id="15" name="Text 13"/>
          <p:cNvSpPr txBox="1"/>
          <p:nvPr/>
        </p:nvSpPr>
        <p:spPr>
          <a:xfrm>
            <a:off x="685800" y="2697480"/>
            <a:ext cx="777240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Inspect the virtual filesystem after a run: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result = agent.invoke({"messages": "Summarize repo"})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files = result.get("files", {})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for path, doc in files.items():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print(f"{path}: {len(doc.get('content', []))} bytes")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/repo/src/main.py: 421 bytes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/repo/README.md:   1804 bytes
</a:t>
            </a:r>
            <a:endParaRPr lang="en-US" sz="11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3.9  MIDDLEWARE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Middleware: four hook points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16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docs.langchain.com/oss/python/langchain/middleware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2194560" y="1417320"/>
            <a:ext cx="2194560" cy="868680"/>
          </a:xfrm>
          <a:prstGeom prst="roundRect">
            <a:avLst>
              <a:gd name="adj" fmla="val 10526"/>
            </a:avLst>
          </a:prstGeom>
          <a:solidFill>
            <a:srgbClr val="142B3F"/>
          </a:solidFill>
          <a:ln w="19050">
            <a:solidFill>
              <a:srgbClr val="8ECAE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194560" y="1463040"/>
            <a:ext cx="21945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8ECAE6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MODEL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8ECAE6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(LLM call)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2194560" y="3108960"/>
            <a:ext cx="2194560" cy="868680"/>
          </a:xfrm>
          <a:prstGeom prst="roundRect">
            <a:avLst>
              <a:gd name="adj" fmla="val 10526"/>
            </a:avLst>
          </a:prstGeom>
          <a:solidFill>
            <a:srgbClr val="142B3F"/>
          </a:solidFill>
          <a:ln w="19050">
            <a:solidFill>
              <a:srgbClr val="219EB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194560" y="3154680"/>
            <a:ext cx="21945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TOOLS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(execute)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3154680" y="2331720"/>
            <a:ext cx="274320" cy="731520"/>
          </a:xfrm>
          <a:prstGeom prst="downArrow">
            <a:avLst/>
          </a:prstGeom>
          <a:solidFill>
            <a:srgbClr val="FFB703"/>
          </a:solidFill>
          <a:ln/>
        </p:spPr>
      </p:sp>
      <p:sp>
        <p:nvSpPr>
          <p:cNvPr id="13" name="Shape 11"/>
          <p:cNvSpPr/>
          <p:nvPr/>
        </p:nvSpPr>
        <p:spPr>
          <a:xfrm>
            <a:off x="548640" y="1508760"/>
            <a:ext cx="1508760" cy="365760"/>
          </a:xfrm>
          <a:prstGeom prst="roundRect">
            <a:avLst>
              <a:gd name="adj" fmla="val 15000"/>
            </a:avLst>
          </a:prstGeom>
          <a:solidFill>
            <a:srgbClr val="0F1E2E"/>
          </a:solidFill>
          <a:ln w="15240">
            <a:solidFill>
              <a:srgbClr val="FFB70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1508760"/>
            <a:ext cx="1508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before_model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48640" y="1965960"/>
            <a:ext cx="1508760" cy="365760"/>
          </a:xfrm>
          <a:prstGeom prst="roundRect">
            <a:avLst>
              <a:gd name="adj" fmla="val 15000"/>
            </a:avLst>
          </a:prstGeom>
          <a:solidFill>
            <a:srgbClr val="0F1E2E"/>
          </a:solidFill>
          <a:ln w="15240">
            <a:solidFill>
              <a:srgbClr val="FFB70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1965960"/>
            <a:ext cx="1508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after_model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663440" y="3200400"/>
            <a:ext cx="1508760" cy="365760"/>
          </a:xfrm>
          <a:prstGeom prst="roundRect">
            <a:avLst>
              <a:gd name="adj" fmla="val 15000"/>
            </a:avLst>
          </a:prstGeom>
          <a:solidFill>
            <a:srgbClr val="0F1E2E"/>
          </a:solidFill>
          <a:ln w="15240">
            <a:solidFill>
              <a:srgbClr val="FFB70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663440" y="3200400"/>
            <a:ext cx="1508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before_tool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663440" y="3657600"/>
            <a:ext cx="1508760" cy="365760"/>
          </a:xfrm>
          <a:prstGeom prst="roundRect">
            <a:avLst>
              <a:gd name="adj" fmla="val 15000"/>
            </a:avLst>
          </a:prstGeom>
          <a:solidFill>
            <a:srgbClr val="0F1E2E"/>
          </a:solidFill>
          <a:ln w="15240">
            <a:solidFill>
              <a:srgbClr val="FFB70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663440" y="3657600"/>
            <a:ext cx="1508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after_tool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57200" y="4023360"/>
            <a:ext cx="8229600" cy="502920"/>
          </a:xfrm>
          <a:prstGeom prst="roundRect">
            <a:avLst>
              <a:gd name="adj" fmla="val 14545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57200" y="4023360"/>
            <a:ext cx="73152" cy="50292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23" name="Text 21"/>
          <p:cNvSpPr/>
          <p:nvPr/>
        </p:nvSpPr>
        <p:spPr>
          <a:xfrm>
            <a:off x="685800" y="411480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685800" y="4389120"/>
            <a:ext cx="7909560" cy="45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Same middleware system as LangChain 1.0 create_agent.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Mix custom middleware with built-ins: Summarization, HumanInTheLoop, Filesystem, SubAgent.</a:t>
            </a:r>
            <a:endParaRPr lang="en-US" sz="1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3.9  MIDDLEWARE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Custom middleware: logging + PII redaction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17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docs.langchain.com/oss/python/langchain/middleware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8229600" cy="3200400"/>
          </a:xfrm>
          <a:prstGeom prst="roundRect">
            <a:avLst>
              <a:gd name="adj" fmla="val 228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37160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examples/middleware.py:1-18</a:t>
            </a:r>
            <a:endParaRPr lang="en-US" sz="900" dirty="0"/>
          </a:p>
        </p:txBody>
      </p:sp>
      <p:sp>
        <p:nvSpPr>
          <p:cNvPr id="10" name="Text 8"/>
          <p:cNvSpPr txBox="1"/>
          <p:nvPr/>
        </p:nvSpPr>
        <p:spPr>
          <a:xfrm>
            <a:off x="685800" y="1645920"/>
            <a:ext cx="777240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langchain.agents.middleware import AgentMiddleware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deepagents import create_deep_agent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class LoggerMiddleware(AgentMiddleware):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def before_model(self, state, runtime):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print(f"[model] {len(state['messages'])} msgs in")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return state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def after_tool(self, state, runtime, tool_result):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print(f"[tool]  {tool_result.tool_call_id} -&gt; {len(str(tool_result.content))} chars")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    return state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agent = create_deep_agent(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model="openai:gpt-4.1",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middleware=[LoggerMiddleware(), HumanInTheLoopMiddleware(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interrupt_on={"execute": True},  # ask before running bash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)],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)
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85800" y="432511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18 lines, card fits ~16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3.10  BACKENDS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Pluggable backends: 4 flavors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18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docs.langchain.com/oss/python/deepagents/backends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4023360" cy="1508760"/>
          </a:xfrm>
          <a:prstGeom prst="roundRect">
            <a:avLst>
              <a:gd name="adj" fmla="val 4848"/>
            </a:avLst>
          </a:prstGeom>
          <a:solidFill>
            <a:srgbClr val="142B3F"/>
          </a:solidFill>
          <a:ln w="15240">
            <a:solidFill>
              <a:srgbClr val="8ECAE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" y="14173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ECAE6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StateBackend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40080" y="169164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default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40080" y="1920240"/>
            <a:ext cx="3657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Everything in graph state["files"]. Zero disk I/O.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Perfect for short-lived, sandboxed runs.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663440" y="1325880"/>
            <a:ext cx="4023360" cy="1508760"/>
          </a:xfrm>
          <a:prstGeom prst="roundRect">
            <a:avLst>
              <a:gd name="adj" fmla="val 4848"/>
            </a:avLst>
          </a:prstGeom>
          <a:solidFill>
            <a:srgbClr val="142B3F"/>
          </a:solidFill>
          <a:ln w="15240">
            <a:solidFill>
              <a:srgbClr val="219EB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846320" y="14173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FilesystemBackend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846320" y="169164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local disk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4846320" y="1920240"/>
            <a:ext cx="3657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Real directory on the host. Persists across runs.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Use when the agent should see/edit your repo directly.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57200" y="3017520"/>
            <a:ext cx="4023360" cy="1508760"/>
          </a:xfrm>
          <a:prstGeom prst="roundRect">
            <a:avLst>
              <a:gd name="adj" fmla="val 4848"/>
            </a:avLst>
          </a:prstGeom>
          <a:solidFill>
            <a:srgbClr val="142B3F"/>
          </a:solidFill>
          <a:ln w="15240">
            <a:solidFill>
              <a:srgbClr val="FFB70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0080" y="3108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StoreBackend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40080" y="33832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cross-thread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40080" y="3611880"/>
            <a:ext cx="3657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Lives in a LangGraph Store (Postgres, Redis).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Shared between threads and across sessions.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663440" y="3017520"/>
            <a:ext cx="4023360" cy="1508760"/>
          </a:xfrm>
          <a:prstGeom prst="roundRect">
            <a:avLst>
              <a:gd name="adj" fmla="val 4848"/>
            </a:avLst>
          </a:prstGeom>
          <a:solidFill>
            <a:srgbClr val="142B3F"/>
          </a:solidFill>
          <a:ln w="15240">
            <a:solidFill>
              <a:srgbClr val="4EC9B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846320" y="3108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CompositeBackend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4846320" y="33832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route by path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846320" y="3611880"/>
            <a:ext cx="3657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Route reads/writes to different backends depending on path prefix.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"/workspace" -&gt; Filesystem, "/memory" -&gt; Store.</a:t>
            </a:r>
            <a:endParaRPr lang="en-US" sz="11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3.10  COMPOSITE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CompositeBackend: route by path prefix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19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docs.langchain.com/oss/python/deepagents/backends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8229600" cy="3200400"/>
          </a:xfrm>
          <a:prstGeom prst="roundRect">
            <a:avLst>
              <a:gd name="adj" fmla="val 228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37160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examples/composite_backend.py:1-20</a:t>
            </a:r>
            <a:endParaRPr lang="en-US" sz="900" dirty="0"/>
          </a:p>
        </p:txBody>
      </p:sp>
      <p:sp>
        <p:nvSpPr>
          <p:cNvPr id="10" name="Text 8"/>
          <p:cNvSpPr txBox="1"/>
          <p:nvPr/>
        </p:nvSpPr>
        <p:spPr>
          <a:xfrm>
            <a:off x="685800" y="1645920"/>
            <a:ext cx="777240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deepagents import create_deep_agent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deepagents.backends import 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CompositeBackend, FilesystemBackend, StoreBackend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langgraph.store.memory import InMemoryStore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store = InMemoryStore()  # or PostgresStore in prod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backend = CompositeBackend(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default=FilesystemBackend(root_dir="./workspace"),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routes={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"/memory/": StoreBackend(store=store, namespace=("agent", "kb")),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"/scratch/": FilesystemBackend(root_dir="/tmp/scratch"),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},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agent = create_deep_agent(model=..., backend=backend)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/workspace/notes.md -&gt; local disk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/memory/lessons.md  -&gt; Postgres, shared across sessions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# /scratch/tmp.py     -&gt; ephemeral tmpfs
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85800" y="432511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20 lines, card fits ~16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3.1  PROBLEM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LangGraph limits: why a new layer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github.com/langchain-ai/deepagents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8229600" cy="914400"/>
          </a:xfrm>
          <a:prstGeom prst="roundRect">
            <a:avLst>
              <a:gd name="adj" fmla="val 8000"/>
            </a:avLst>
          </a:prstGeom>
          <a:solidFill>
            <a:srgbClr val="3A2A0F"/>
          </a:solidFill>
          <a:ln w="12700">
            <a:solidFill>
              <a:srgbClr val="FFB703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1325880"/>
            <a:ext cx="73152" cy="91440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141732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WARNING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85800" y="1645920"/>
            <a:ext cx="7909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LangGraph is a runtime, not an agent harness.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685800" y="1965960"/>
            <a:ext cx="7909560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You still have to wire planning, filesystem access, subagent isolation,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HITL approval, and context offload yourself.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57200" y="2423160"/>
            <a:ext cx="4023360" cy="2103120"/>
          </a:xfrm>
          <a:prstGeom prst="roundRect">
            <a:avLst>
              <a:gd name="adj" fmla="val 3478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0080" y="2514600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PROS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40080" y="2834640"/>
            <a:ext cx="374904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Full control over graph topology, cycles, parallel branches (Send)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Durable execution, checkpointing, interrupt-based HITL are first-class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Stable public API until 2.0 (released 22 Oct 2025)
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4663440" y="2423160"/>
            <a:ext cx="4023360" cy="2103120"/>
          </a:xfrm>
          <a:prstGeom prst="roundRect">
            <a:avLst>
              <a:gd name="adj" fmla="val 3478"/>
            </a:avLst>
          </a:prstGeom>
          <a:solidFill>
            <a:srgbClr val="3A1A14"/>
          </a:solidFill>
          <a:ln w="12700">
            <a:solidFill>
              <a:srgbClr val="F4877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846320" y="2514600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4877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CONS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4846320" y="2834640"/>
            <a:ext cx="374904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Boilerplate-heavy: planning tool, fs tools, subagent wiring -- all manual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No built-in context overflow strategy (every tool result floods the main thread)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No opinionated "coding/research" agent defaults -- you re-implement Claude Code patterns
</a:t>
            </a:r>
            <a:endParaRPr lang="en-US" sz="1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3.11  HITL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interrupt_on: approve tool calls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docs.langchain.com/oss/python/deepagents/human-in-the-loop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8229600" cy="3108960"/>
          </a:xfrm>
          <a:prstGeom prst="roundRect">
            <a:avLst>
              <a:gd name="adj" fmla="val 2353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37160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examples/hitl.py:1-23</a:t>
            </a:r>
            <a:endParaRPr lang="en-US" sz="900" dirty="0"/>
          </a:p>
        </p:txBody>
      </p:sp>
      <p:sp>
        <p:nvSpPr>
          <p:cNvPr id="10" name="Text 8"/>
          <p:cNvSpPr txBox="1"/>
          <p:nvPr/>
        </p:nvSpPr>
        <p:spPr>
          <a:xfrm>
            <a:off x="685800" y="1645920"/>
            <a:ext cx="77724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langchain.agents.middleware import HumanInTheLoopMiddleware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deepagents import create_deep_agent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langgraph.checkpoint.memory import InMemorySaver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langgraph.types import Command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agent = create_deep_agent(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model="openai:gpt-4.1",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checkpointer=InMemorySaver(),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middleware=[HumanInTheLoopMiddleware(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interrupt_on={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    "execute":   True,    # bash -- always ask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    "write_file": True,   # disk writes -- always ask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    "task":      False,   # subagents -- run unattended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},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)],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cfg = {"configurable": {"thread_id": "user-42"}}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try: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agent.invoke({"messages": "deploy to staging"}, cfg)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except InterruptedError: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decision = ask_user("Approve execute()?")   # your UI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agent.invoke(Command(resume=decision), cfg)
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85800" y="423367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23 lines, card fits ~15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3.12  STREAMING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stream_mode: tokens, updates, events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21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docs.langchain.com/oss/python/deepagents/streaming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5212080" cy="3200400"/>
          </a:xfrm>
          <a:prstGeom prst="roundRect">
            <a:avLst>
              <a:gd name="adj" fmla="val 228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371600"/>
            <a:ext cx="47548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examples/streaming.py:1-18</a:t>
            </a:r>
            <a:endParaRPr lang="en-US" sz="900" dirty="0"/>
          </a:p>
        </p:txBody>
      </p:sp>
      <p:sp>
        <p:nvSpPr>
          <p:cNvPr id="10" name="Text 8"/>
          <p:cNvSpPr txBox="1"/>
          <p:nvPr/>
        </p:nvSpPr>
        <p:spPr>
          <a:xfrm>
            <a:off x="685800" y="1645920"/>
            <a:ext cx="475488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cfg = {"configurable": {"thread_id": "user-42"}}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1. Stream model tokens as they arrive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for token, meta in agent.stream(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{"messages": "..."}, cfg,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stream_mode="messages",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print(token.content, end="", flush=True)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2. Stream state updates per node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for chunk in agent.stream(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{"messages": "..."}, cfg,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stream_mode="updates",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):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print(chunk)  # {"model": {...}, "tools": {...}}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3. Subagent streams are surfaced as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   {"subagent": {"name": "researcher", "chunk": ...}}
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85800" y="4325112"/>
            <a:ext cx="47548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18 lines, card fits ~16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5852160" y="1325880"/>
            <a:ext cx="2834640" cy="3200400"/>
          </a:xfrm>
          <a:prstGeom prst="roundRect">
            <a:avLst>
              <a:gd name="adj" fmla="val 2581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852160" y="1325880"/>
            <a:ext cx="73152" cy="320040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4" name="Text 12"/>
          <p:cNvSpPr/>
          <p:nvPr/>
        </p:nvSpPr>
        <p:spPr>
          <a:xfrm>
            <a:off x="6080760" y="1417320"/>
            <a:ext cx="2514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080760" y="1645920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stream_mode values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6080760" y="1965960"/>
            <a:ext cx="251460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"values": full state after each node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"updates": delta per node (LangGraph-style)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"messages": token-by-token LLM output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"events": low-level LangGraph events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"custom": writer().emit(...) from inside nodes</a:t>
            </a:r>
            <a:endParaRPr lang="en-US" sz="1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3.13  LANGSMITH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Tracing and evaluation: works out of the box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22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docs.smith.langchain.com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8229600" cy="822960"/>
          </a:xfrm>
          <a:prstGeom prst="roundRect">
            <a:avLst>
              <a:gd name="adj" fmla="val 8889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1325880"/>
            <a:ext cx="73152" cy="82296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141732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85800" y="1645920"/>
            <a:ext cx="7909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No code changes required.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685800" y="1965960"/>
            <a:ext cx="7909560" cy="91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Set LANGSMITH_TRACING=true plus LANGSMITH_API_KEY and LANGSMITH_PROJECT.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Every deep-agent run is traced as a parent run with subagent runs nested underneath.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57200" y="2331720"/>
            <a:ext cx="8229600" cy="2103120"/>
          </a:xfrm>
          <a:prstGeom prst="roundRect">
            <a:avLst>
              <a:gd name="adj" fmla="val 3478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5800" y="237744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examples/langsmith.sh:1-8</a:t>
            </a:r>
            <a:endParaRPr lang="en-US" sz="900" dirty="0"/>
          </a:p>
        </p:txBody>
      </p:sp>
      <p:sp>
        <p:nvSpPr>
          <p:cNvPr id="15" name="Text 13"/>
          <p:cNvSpPr txBox="1"/>
          <p:nvPr/>
        </p:nvSpPr>
        <p:spPr>
          <a:xfrm>
            <a:off x="685800" y="2651760"/>
            <a:ext cx="777240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export LANGSMITH_TRACING=true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export LANGSMITH_API_KEY=lsv2_...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export LANGSMITH_PROJECT=deepagents-evals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python my_deep_agent.py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-&gt; all runs visible in smith.langchain.com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-&gt; subagent runs nested under the parent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-&gt; token usage, latency, tool errors captured
</a:t>
            </a:r>
            <a:endParaRPr lang="en-US" sz="11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3.14  RESEARCH AGENT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Real example: arXiv research agent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23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github.com/langchain-ai/deepagents examples/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8229600" cy="3200400"/>
          </a:xfrm>
          <a:prstGeom prst="roundRect">
            <a:avLst>
              <a:gd name="adj" fmla="val 228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37160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examples/research_agent.py:1-24</a:t>
            </a:r>
            <a:endParaRPr lang="en-US" sz="900" dirty="0"/>
          </a:p>
        </p:txBody>
      </p:sp>
      <p:sp>
        <p:nvSpPr>
          <p:cNvPr id="10" name="Text 8"/>
          <p:cNvSpPr txBox="1"/>
          <p:nvPr/>
        </p:nvSpPr>
        <p:spPr>
          <a:xfrm>
            <a:off x="685800" y="1645920"/>
            <a:ext cx="777240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langchain.tools import tool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deepagents import create_deep_agent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@tool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def arxiv_search(query: str, max_results: int = 5) -&gt; str: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"""Search arXiv for papers matching the query."""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import arxiv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client = arxiv.Client()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results = list(client.results(arxiv.Search(query=query, max_results=max_results)))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return "\n\n".join(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    f"{r.title}\n{r.summary[:300]}..." for r in results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agent = create_deep_agent(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model="openai:gpt-4.1",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tools=[arxiv_search],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system_prompt=("You are a research assistant. Always cite paper titles and arXiv IDs."),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subagents=[{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"name": "summarizer",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"description": "Compresses paper abstracts into a paragraph",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"system_prompt": "You are a precise summarizer.",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"tools": [],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}],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)
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85800" y="432511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24 lines, card fits ~16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3.14  CODING AGENT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Real example: coding agent, sandboxed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24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github.com/langchain-ai/deepagents README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8229600" cy="3200400"/>
          </a:xfrm>
          <a:prstGeom prst="roundRect">
            <a:avLst>
              <a:gd name="adj" fmla="val 228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37160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examples/coding_agent.py:1-17</a:t>
            </a:r>
            <a:endParaRPr lang="en-US" sz="900" dirty="0"/>
          </a:p>
        </p:txBody>
      </p:sp>
      <p:sp>
        <p:nvSpPr>
          <p:cNvPr id="10" name="Text 8"/>
          <p:cNvSpPr txBox="1"/>
          <p:nvPr/>
        </p:nvSpPr>
        <p:spPr>
          <a:xfrm>
            <a:off x="685800" y="1645920"/>
            <a:ext cx="777240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deepagents import create_deep_agent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deepagents.backends import SandboxBackend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agent = create_deep_agent(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model="anthropic:claude-sonnet-4-5",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backend=SandboxBackend(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provider="daytona",       # or modal / runloop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api_key=os.environ["DAYTONA_API_KEY"],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    image="python:3.12-slim",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system_prompt=("You are a coding agent. Always run tests after edits. Stop and ask if requirements are ambiguous."),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agent.invoke({"messages": "Add a /healthz endpoint to the FastAPI app, with tests."})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Daytona/Modal/Runloop execute code in an isolated container;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the local process never sees a stray rm -rf.
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85800" y="432511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17 lines, card fits ~16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3.15  WHAT IS NEW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1.0-rc and the TypeScript port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25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github.com/langchain-ai/deepagents/releases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4023360" cy="3200400"/>
          </a:xfrm>
          <a:prstGeom prst="roundRect">
            <a:avLst>
              <a:gd name="adj" fmla="val 2286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1325880"/>
            <a:ext cx="73152" cy="320040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1417320"/>
            <a:ext cx="3703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85800" y="1645920"/>
            <a:ext cx="3703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What is new in 1.0-rc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685800" y="1965960"/>
            <a:ext cx="370332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Full LangChain 1.0 middleware integration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Stable Send API for parallel subagents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Pluggable backends marked stable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Skills: versioning + hot-reload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CompositeBackend GA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Note: as of snapshot 2026-06-22, latest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  stable is 0.6.11 -- 1.0 ships before EOY 2026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663440" y="1325880"/>
            <a:ext cx="4023360" cy="3200400"/>
          </a:xfrm>
          <a:prstGeom prst="roundRect">
            <a:avLst>
              <a:gd name="adj" fmla="val 228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892040" y="1371600"/>
            <a:ext cx="3566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examples/deepagentsjs.ts:1-13</a:t>
            </a:r>
            <a:endParaRPr lang="en-US" sz="900" dirty="0"/>
          </a:p>
        </p:txBody>
      </p:sp>
      <p:sp>
        <p:nvSpPr>
          <p:cNvPr id="15" name="Text 13"/>
          <p:cNvSpPr txBox="1"/>
          <p:nvPr/>
        </p:nvSpPr>
        <p:spPr>
          <a:xfrm>
            <a:off x="4892040" y="1645920"/>
            <a:ext cx="356616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// TypeScript analogue (deepagentsjs)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import { createDeepAgent } from "deepagents";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import { tool, z } from "@langchain/core/tools";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const search = tool(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async ({ q }) =&gt; fetch("/api/search?q=" + q).then(r =&gt; r.text()),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{ name: "search", schema: z.object({ q: z.string() }) },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);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const agent = await createDeepAgent({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model: "openai:gpt-4.1",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tools: [search],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});
</a:t>
            </a:r>
            <a:endParaRPr lang="en-US" sz="11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3.16  PROS / CONS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When to choose Deep Agents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26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docs.langchain.com/oss/python/deepagents/overview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4023360" cy="2286000"/>
          </a:xfrm>
          <a:prstGeom prst="roundRect">
            <a:avLst>
              <a:gd name="adj" fmla="val 3200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" y="1417320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PROS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1737360"/>
            <a:ext cx="3749040" cy="1783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Batteries included: planning + FS + subagents + HITL + skills in one import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Less boilerplate than raw LangGraph, opinionated defaults that match Claude Code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Pluggable backends (local / Daytona / Modal / Runloop / LangSmith Store)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Skills system: reusable behaviors loaded on-demand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+ Open source (MIT), traceable through LangSmith out of the box
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663440" y="1325880"/>
            <a:ext cx="4023360" cy="2286000"/>
          </a:xfrm>
          <a:prstGeom prst="roundRect">
            <a:avLst>
              <a:gd name="adj" fmla="val 3200"/>
            </a:avLst>
          </a:prstGeom>
          <a:solidFill>
            <a:srgbClr val="3A1A14"/>
          </a:solidFill>
          <a:ln w="12700">
            <a:solidFill>
              <a:srgbClr val="F4877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846320" y="1417320"/>
            <a:ext cx="3749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4877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CONS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4846320" y="1737360"/>
            <a:ext cx="3749040" cy="1783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- 1.0 not yet shipped (0.6.11 latest on snapshot 2026-06-22) -- breaking changes possible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Opinionated: overriding defaults can be awkward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Sandbox providers require external SaaS accounts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Skills ecosystem is nascent, fewer ready-made skills than for Claude Code
</a:t>
            </a:r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Some middleware + backend combinations are not yet documented
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457200" y="3703320"/>
            <a:ext cx="8229600" cy="822960"/>
          </a:xfrm>
          <a:prstGeom prst="roundRect">
            <a:avLst>
              <a:gd name="adj" fmla="val 8889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57200" y="3703320"/>
            <a:ext cx="73152" cy="82296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6" name="Text 14"/>
          <p:cNvSpPr/>
          <p:nvPr/>
        </p:nvSpPr>
        <p:spPr>
          <a:xfrm>
            <a:off x="685800" y="379476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85800" y="4023360"/>
            <a:ext cx="7909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Bridge to Open SWE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685800" y="4343400"/>
            <a:ext cx="7909560" cy="91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Open SWE (next section) is a real coding agent that uses Deep Agents as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its harness. All the patterns from this section -- write_todos, subagents,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virtual FS, HITL -- show up unchanged in production at langchain-ai/open-swe.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3.1  SOLUTION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Deep Agents: opinionated defaults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docs.langchain.com/oss/python/deepagents/overview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8229600" cy="960120"/>
          </a:xfrm>
          <a:prstGeom prst="roundRect">
            <a:avLst>
              <a:gd name="adj" fmla="val 7619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1325880"/>
            <a:ext cx="73152" cy="96012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141732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85800" y="1645920"/>
            <a:ext cx="7909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Analogy: Django over raw WSGI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685800" y="196596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Same runtime (LangGraph), but with conventions and pre-built middleware.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You give up some flexibility in exchange for "everything just works".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57200" y="2286000"/>
            <a:ext cx="5029200" cy="2194560"/>
          </a:xfrm>
          <a:prstGeom prst="roundRect">
            <a:avLst>
              <a:gd name="adj" fmla="val 3333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5800" y="2331720"/>
            <a:ext cx="45720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examples/hello.py:1-14</a:t>
            </a:r>
            <a:endParaRPr lang="en-US" sz="900" dirty="0"/>
          </a:p>
        </p:txBody>
      </p:sp>
      <p:sp>
        <p:nvSpPr>
          <p:cNvPr id="15" name="Text 13"/>
          <p:cNvSpPr txBox="1"/>
          <p:nvPr/>
        </p:nvSpPr>
        <p:spPr>
          <a:xfrm>
            <a:off x="685800" y="2606040"/>
            <a:ext cx="45720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One import, one call -- you get: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 - write_todos planning tool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 - ls / read_file / write_file / edit_file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 - glob, grep, execute (bash)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 - task tool for subagents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 - summarization middleware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deepagents import create_deep_agent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agent = create_deep_agent(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model="openai:gpt-4.1",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tools=[my_tool],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system_prompt="...",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)
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85800" y="4279392"/>
            <a:ext cx="45720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14 lines, card fits ~10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5760720" y="2286000"/>
            <a:ext cx="2926080" cy="2194560"/>
          </a:xfrm>
          <a:prstGeom prst="roundRect">
            <a:avLst>
              <a:gd name="adj" fmla="val 3333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760720" y="2286000"/>
            <a:ext cx="73152" cy="219456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9" name="Text 17"/>
          <p:cNvSpPr/>
          <p:nvPr/>
        </p:nvSpPr>
        <p:spPr>
          <a:xfrm>
            <a:off x="5989320" y="2377440"/>
            <a:ext cx="2606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989320" y="2606040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Stack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5989320" y="2926080"/>
            <a:ext cx="2606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LangGraph (runtime)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  -&gt; create_agent (LangChain 1.0, thin harness)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  -&gt; create_deep_agent (opinionated harness)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Built-in: planning, FS, subagents, HITL, skills.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3.2  INSTALL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pip install deepagents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4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pypi.org/project/deepagents/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8229600" cy="1005840"/>
          </a:xfrm>
          <a:prstGeom prst="roundRect">
            <a:avLst>
              <a:gd name="adj" fmla="val 7273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37160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setup.sh:1-5</a:t>
            </a:r>
            <a:endParaRPr lang="en-US" sz="900" dirty="0"/>
          </a:p>
        </p:txBody>
      </p:sp>
      <p:sp>
        <p:nvSpPr>
          <p:cNvPr id="10" name="Text 8"/>
          <p:cNvSpPr txBox="1"/>
          <p:nvPr/>
        </p:nvSpPr>
        <p:spPr>
          <a:xfrm>
            <a:off x="685800" y="1645920"/>
            <a:ext cx="77724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pip install deepagents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or, with uv: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uv add deepagents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JS analogue: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npm install deepagents
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85800" y="2130552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FFB703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note: snippet has 5 lines, card fits ~3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457200" y="2468880"/>
            <a:ext cx="8229600" cy="914400"/>
          </a:xfrm>
          <a:prstGeom prst="roundRect">
            <a:avLst>
              <a:gd name="adj" fmla="val 8000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57200" y="2468880"/>
            <a:ext cx="73152" cy="91440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4" name="Text 12"/>
          <p:cNvSpPr/>
          <p:nvPr/>
        </p:nvSpPr>
        <p:spPr>
          <a:xfrm>
            <a:off x="685800" y="256032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85800" y="2788920"/>
            <a:ext cx="7909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Latest stable (snapshot 2026-06-22)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685800" y="3108960"/>
            <a:ext cx="7909560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Python: deepagents 0.6.11 (no formal 1.0 yet).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Repo: github.com/langchain-ai/deepagents (~24.9k stars).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License: MIT.  JS package: deepagents (npm).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457200" y="3520440"/>
            <a:ext cx="8229600" cy="960120"/>
          </a:xfrm>
          <a:prstGeom prst="roundRect">
            <a:avLst>
              <a:gd name="adj" fmla="val 7619"/>
            </a:avLst>
          </a:prstGeom>
          <a:solidFill>
            <a:srgbClr val="3A2A0F"/>
          </a:solidFill>
          <a:ln w="12700">
            <a:solidFill>
              <a:srgbClr val="FFB703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57200" y="3520440"/>
            <a:ext cx="73152" cy="960120"/>
          </a:xfrm>
          <a:prstGeom prst="rect">
            <a:avLst/>
          </a:prstGeom>
          <a:solidFill>
            <a:srgbClr val="FFB703"/>
          </a:solidFill>
          <a:ln/>
        </p:spPr>
      </p:sp>
      <p:sp>
        <p:nvSpPr>
          <p:cNvPr id="19" name="Text 17"/>
          <p:cNvSpPr/>
          <p:nvPr/>
        </p:nvSpPr>
        <p:spPr>
          <a:xfrm>
            <a:off x="685800" y="361188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WARNING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685800" y="3840480"/>
            <a:ext cx="7909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Dependencies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685800" y="416052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deepagents pulls in langchain, langgraph, langchain-core.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API keys via env vars: OPENAI_API_KEY, ANTHROPIC_API_KEY, etc.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3.3  HELLO WORLD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create_deep_agent: hello world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5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github.com/langchain-ai/deepagents README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5120640" cy="3108960"/>
          </a:xfrm>
          <a:prstGeom prst="roundRect">
            <a:avLst>
              <a:gd name="adj" fmla="val 2353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371600"/>
            <a:ext cx="4663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examples/hello.py:1-12</a:t>
            </a:r>
            <a:endParaRPr lang="en-US" sz="900" dirty="0"/>
          </a:p>
        </p:txBody>
      </p:sp>
      <p:sp>
        <p:nvSpPr>
          <p:cNvPr id="10" name="Text 8"/>
          <p:cNvSpPr txBox="1"/>
          <p:nvPr/>
        </p:nvSpPr>
        <p:spPr>
          <a:xfrm>
            <a:off x="685800" y="1645920"/>
            <a:ext cx="466344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deepagents import create_deep_agent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agent = create_deep_agent(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model="openai:gpt-4.1",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tools=[],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system_prompt="You are a helpful assistant.",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result = agent.invoke({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  "messages": "Write a haiku about Python"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})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print(result["messages"][-1].content)
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760720" y="1325880"/>
            <a:ext cx="2926080" cy="3108960"/>
          </a:xfrm>
          <a:prstGeom prst="roundRect">
            <a:avLst>
              <a:gd name="adj" fmla="val 2500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760720" y="1325880"/>
            <a:ext cx="73152" cy="310896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3" name="Text 11"/>
          <p:cNvSpPr/>
          <p:nvPr/>
        </p:nvSpPr>
        <p:spPr>
          <a:xfrm>
            <a:off x="5989320" y="1417320"/>
            <a:ext cx="2606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989320" y="1645920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What you get for free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5989320" y="1965960"/>
            <a:ext cx="260604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write_todos tool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ls / read_file / write_file / edit_file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glob, grep, execute (bash)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task tool for subagents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summarization middleware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- same LangGraph runtime as create_agent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3.3  API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create_deep_agent: full API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6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reference.langchain.com/python/deepagents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8229600" cy="3291840"/>
          </a:xfrm>
          <a:prstGeom prst="roundRect">
            <a:avLst>
              <a:gd name="adj" fmla="val 2222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37160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examples/full_api.py:1-15</a:t>
            </a:r>
            <a:endParaRPr lang="en-US" sz="900" dirty="0"/>
          </a:p>
        </p:txBody>
      </p:sp>
      <p:sp>
        <p:nvSpPr>
          <p:cNvPr id="10" name="Text 8"/>
          <p:cNvSpPr txBox="1"/>
          <p:nvPr/>
        </p:nvSpPr>
        <p:spPr>
          <a:xfrm>
            <a:off x="685800" y="1645920"/>
            <a:ext cx="777240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deepagents import create_deep_agent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from deepagents.backends import FilesystemBackend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agent = create_deep_agent(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model="anthropic:claude-sonnet-4-5",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tools=[my_tool],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system_prompt="...",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subagents=[researcher, writer],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skills=["./skills/review.md"],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backend=FilesystemBackend("./ws"),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middleware=[my_hitl, my_logger],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checkpointer=InMemorySaver(),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store=InMemoryStore(),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  interrupt_on={"bash": True},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)
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3.4  INSTRUCTIONS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System prompt: how to talk to a deep agent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7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docs.langchain.com/oss/python/deepagents/customization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8229600" cy="3200400"/>
          </a:xfrm>
          <a:prstGeom prst="roundRect">
            <a:avLst>
              <a:gd name="adj" fmla="val 228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371600"/>
            <a:ext cx="7772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examples/system_prompt.py:1-16</a:t>
            </a:r>
            <a:endParaRPr lang="en-US" sz="900" dirty="0"/>
          </a:p>
        </p:txBody>
      </p:sp>
      <p:sp>
        <p:nvSpPr>
          <p:cNvPr id="10" name="Text 8"/>
          <p:cNvSpPr txBox="1"/>
          <p:nvPr/>
        </p:nvSpPr>
        <p:spPr>
          <a:xfrm>
            <a:off x="685800" y="1645920"/>
            <a:ext cx="777240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SYSTEM_PROMPT = """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You are a senior backend engineer.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WORKFLOW: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1. Plan with write_todos before non-trivial work.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2. Explore the codebase via ls / glob / grep first.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3. Use edit_file for surgical changes, write_file for new files.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4. Delegate research tasks to the "researcher" subagent.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 5. Run tests via execute; never claim success without output.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CONSTRAINTS: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- Do not modify files outside ./src.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  - Stop and ask the user if requirements are ambiguous.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"""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agent = create_deep_agent(model=..., system_prompt=SYSTEM_PROMPT)
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3.5  TOOLS OVERVIEW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Built-in fs + planning tools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8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github.com/langchain-ai/deepagents README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8229600" cy="777240"/>
          </a:xfrm>
          <a:prstGeom prst="roundRect">
            <a:avLst>
              <a:gd name="adj" fmla="val 9412"/>
            </a:avLst>
          </a:prstGeom>
          <a:solidFill>
            <a:srgbClr val="102A38"/>
          </a:solidFill>
          <a:ln w="12700">
            <a:solidFill>
              <a:srgbClr val="219EB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1325880"/>
            <a:ext cx="73152" cy="777240"/>
          </a:xfrm>
          <a:prstGeom prst="rect">
            <a:avLst/>
          </a:prstGeom>
          <a:solidFill>
            <a:srgbClr val="219EBC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1417320"/>
            <a:ext cx="79095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INFO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85800" y="1645920"/>
            <a:ext cx="7909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Eight opinionated defaults, all active unless you override.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685800" y="1965960"/>
            <a:ext cx="7909560" cy="45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Planning, filesystem, search, shell, and subagent delegation -- one import, zero setup.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57200" y="2286000"/>
            <a:ext cx="4023360" cy="621792"/>
          </a:xfrm>
          <a:prstGeom prst="roundRect">
            <a:avLst>
              <a:gd name="adj" fmla="val 8824"/>
            </a:avLst>
          </a:prstGeom>
          <a:solidFill>
            <a:srgbClr val="142B3F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94360" y="2331720"/>
            <a:ext cx="1188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write_todos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828800" y="2350008"/>
            <a:ext cx="2514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plan / decompose a task into ordered steps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617720" y="2286000"/>
            <a:ext cx="4023360" cy="621792"/>
          </a:xfrm>
          <a:prstGeom prst="roundRect">
            <a:avLst>
              <a:gd name="adj" fmla="val 8824"/>
            </a:avLst>
          </a:prstGeom>
          <a:solidFill>
            <a:srgbClr val="142B3F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754880" y="2331720"/>
            <a:ext cx="1188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ls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989320" y="2350008"/>
            <a:ext cx="2514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list directory entries in the virtual FS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57200" y="2999232"/>
            <a:ext cx="4023360" cy="621792"/>
          </a:xfrm>
          <a:prstGeom prst="roundRect">
            <a:avLst>
              <a:gd name="adj" fmla="val 8824"/>
            </a:avLst>
          </a:prstGeom>
          <a:solidFill>
            <a:srgbClr val="142B3F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94360" y="3044952"/>
            <a:ext cx="1188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read_file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1828800" y="3063240"/>
            <a:ext cx="2514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read one or many files with line offsets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617720" y="2999232"/>
            <a:ext cx="4023360" cy="621792"/>
          </a:xfrm>
          <a:prstGeom prst="roundRect">
            <a:avLst>
              <a:gd name="adj" fmla="val 8824"/>
            </a:avLst>
          </a:prstGeom>
          <a:solidFill>
            <a:srgbClr val="142B3F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754880" y="3044952"/>
            <a:ext cx="1188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write_file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5989320" y="3063240"/>
            <a:ext cx="2514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create or overwrite a file in the FS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57200" y="3712464"/>
            <a:ext cx="4023360" cy="621792"/>
          </a:xfrm>
          <a:prstGeom prst="roundRect">
            <a:avLst>
              <a:gd name="adj" fmla="val 8824"/>
            </a:avLst>
          </a:prstGeom>
          <a:solidFill>
            <a:srgbClr val="142B3F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94360" y="3758184"/>
            <a:ext cx="1188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edit_file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1828800" y="3776472"/>
            <a:ext cx="2514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surgical string-replace edits (matches all occurrences)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4617720" y="3712464"/>
            <a:ext cx="4023360" cy="621792"/>
          </a:xfrm>
          <a:prstGeom prst="roundRect">
            <a:avLst>
              <a:gd name="adj" fmla="val 8824"/>
            </a:avLst>
          </a:prstGeom>
          <a:solidFill>
            <a:srgbClr val="142B3F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754880" y="3758184"/>
            <a:ext cx="1188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glob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5989320" y="3776472"/>
            <a:ext cx="2514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find files by pattern (e.g. **/*.py)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457200" y="4425696"/>
            <a:ext cx="4023360" cy="621792"/>
          </a:xfrm>
          <a:prstGeom prst="roundRect">
            <a:avLst>
              <a:gd name="adj" fmla="val 8824"/>
            </a:avLst>
          </a:prstGeom>
          <a:solidFill>
            <a:srgbClr val="142B3F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94360" y="4471416"/>
            <a:ext cx="1188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grep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1828800" y="4489704"/>
            <a:ext cx="2514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regex search across files with context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4617720" y="4425696"/>
            <a:ext cx="4023360" cy="621792"/>
          </a:xfrm>
          <a:prstGeom prst="roundRect">
            <a:avLst>
              <a:gd name="adj" fmla="val 8824"/>
            </a:avLst>
          </a:prstGeom>
          <a:solidFill>
            <a:srgbClr val="142B3F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754880" y="4471416"/>
            <a:ext cx="1188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execute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5989320" y="4489704"/>
            <a:ext cx="2514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run a shell command (sandboxed if a backend enforces it)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457200" y="5138928"/>
            <a:ext cx="4023360" cy="621792"/>
          </a:xfrm>
          <a:prstGeom prst="roundRect">
            <a:avLst>
              <a:gd name="adj" fmla="val 8824"/>
            </a:avLst>
          </a:prstGeom>
          <a:solidFill>
            <a:srgbClr val="142B3F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594360" y="5184648"/>
            <a:ext cx="1188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ECAE6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task</a:t>
            </a: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1828800" y="5202936"/>
            <a:ext cx="2514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delegate to a named subagent with isolated context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1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19EBC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3.5  TOOLS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write_file and edit_file in action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3200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5600" b="1" dirty="0">
                <a:solidFill>
                  <a:srgbClr val="FFB703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3</a:t>
            </a:r>
            <a:endParaRPr lang="en-US" sz="5600" dirty="0"/>
          </a:p>
        </p:txBody>
      </p:sp>
      <p:sp>
        <p:nvSpPr>
          <p:cNvPr id="5" name="Shape 3"/>
          <p:cNvSpPr/>
          <p:nvPr/>
        </p:nvSpPr>
        <p:spPr>
          <a:xfrm>
            <a:off x="457200" y="1188720"/>
            <a:ext cx="8229600" cy="0"/>
          </a:xfrm>
          <a:prstGeom prst="line">
            <a:avLst/>
          </a:prstGeom>
          <a:noFill/>
          <a:ln w="9525">
            <a:solidFill>
              <a:srgbClr val="233A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4800600"/>
            <a:ext cx="548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9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4846320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source: docs.langchain.com/oss/python/deepagents/overview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325880"/>
            <a:ext cx="5120640" cy="3200400"/>
          </a:xfrm>
          <a:prstGeom prst="roundRect">
            <a:avLst>
              <a:gd name="adj" fmla="val 2286"/>
            </a:avLst>
          </a:prstGeom>
          <a:solidFill>
            <a:srgbClr val="0F1E2E"/>
          </a:solidFill>
          <a:ln w="9525">
            <a:solidFill>
              <a:srgbClr val="233A4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371600"/>
            <a:ext cx="46634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AAB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// examples/fs_tools.py:1-11</a:t>
            </a:r>
            <a:endParaRPr lang="en-US" sz="900" dirty="0"/>
          </a:p>
        </p:txBody>
      </p:sp>
      <p:sp>
        <p:nvSpPr>
          <p:cNvPr id="10" name="Text 8"/>
          <p:cNvSpPr txBox="1"/>
          <p:nvPr/>
        </p:nvSpPr>
        <p:spPr>
          <a:xfrm>
            <a:off x="685800" y="1645920"/>
            <a:ext cx="466344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The agent calls these tools by name;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# you describe the goal in the prompt.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PROMPT = """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1. Write src/hello.py with a greet(name) function.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2. Use edit_file to add a docstring to greet().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E6F0F7"/>
                </a:solidFill>
                <a:highlight>
                  <a:srgbClr val="1F2F44"/>
                </a:highlight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&gt; 3. Use write_file to add tests/test_hello.py.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"""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 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agent = create_deep_agent(model="openai:gpt-4.1")
</a:t>
            </a:r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D4D4D4"/>
                </a:solidFill>
                <a:latin typeface="JetBrains Mono,Arial" pitchFamily="34" charset="0"/>
                <a:ea typeface="JetBrains Mono,Arial" pitchFamily="34" charset="-122"/>
                <a:cs typeface="JetBrains Mono,Arial" pitchFamily="34" charset="-120"/>
              </a:rPr>
              <a:t>  agent.invoke({"messages": PROMPT})
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760720" y="1325880"/>
            <a:ext cx="2926080" cy="3200400"/>
          </a:xfrm>
          <a:prstGeom prst="roundRect">
            <a:avLst>
              <a:gd name="adj" fmla="val 2500"/>
            </a:avLst>
          </a:prstGeom>
          <a:solidFill>
            <a:srgbClr val="0F2A28"/>
          </a:solidFill>
          <a:ln w="12700">
            <a:solidFill>
              <a:srgbClr val="4EC9B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760720" y="1325880"/>
            <a:ext cx="73152" cy="3200400"/>
          </a:xfrm>
          <a:prstGeom prst="rect">
            <a:avLst/>
          </a:prstGeom>
          <a:solidFill>
            <a:srgbClr val="4EC9B0"/>
          </a:solidFill>
          <a:ln/>
        </p:spPr>
      </p:sp>
      <p:sp>
        <p:nvSpPr>
          <p:cNvPr id="13" name="Text 11"/>
          <p:cNvSpPr/>
          <p:nvPr/>
        </p:nvSpPr>
        <p:spPr>
          <a:xfrm>
            <a:off x="5989320" y="1417320"/>
            <a:ext cx="2606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4EC9B0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SUCCESS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989320" y="1645920"/>
            <a:ext cx="2606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F0F7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Context overflow protection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5989320" y="1965960"/>
            <a:ext cx="260604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Tool outputs larger than a threshold are offloaded to the virtual FS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and replaced with a path + summary in the message history. The agent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can re-read specific portions on demand. This is what lets deep agents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5C4D1"/>
                </a:solidFill>
                <a:latin typeface="Inter,Arial" pitchFamily="34" charset="0"/>
                <a:ea typeface="Inter,Arial" pitchFamily="34" charset="-122"/>
                <a:cs typeface="Inter,Arial" pitchFamily="34" charset="-120"/>
              </a:rPr>
              <a:t>handle large repos without blowing the context window.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Deep Agents 1.0 -- harness, todos, virtual FS, subagents</dc:title>
  <dc:subject>LangChain Evolution Deck / Section 3</dc:subject>
  <dc:creator>lc-evo-deck</dc:creator>
  <cp:lastModifiedBy>lc-evo-deck</cp:lastModifiedBy>
  <cp:revision>1</cp:revision>
  <dcterms:created xsi:type="dcterms:W3CDTF">2026-06-21T22:20:47Z</dcterms:created>
  <dcterms:modified xsi:type="dcterms:W3CDTF">2026-06-21T22:20:47Z</dcterms:modified>
</cp:coreProperties>
</file>